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Edinburgh" charset="1" panose="00000500000000000000"/>
      <p:regular r:id="rId10"/>
    </p:embeddedFont>
    <p:embeddedFont>
      <p:font typeface="Open Sans" charset="1" panose="020B0606030504020204"/>
      <p:regular r:id="rId11"/>
    </p:embeddedFont>
    <p:embeddedFont>
      <p:font typeface="Open Sans Bold" charset="1" panose="020B0806030504020204"/>
      <p:regular r:id="rId12"/>
    </p:embeddedFont>
    <p:embeddedFont>
      <p:font typeface="Open Sans Italics" charset="1" panose="020B0606030504020204"/>
      <p:regular r:id="rId13"/>
    </p:embeddedFont>
    <p:embeddedFont>
      <p:font typeface="Open Sans Bold Italics" charset="1" panose="020B0806030504020204"/>
      <p:regular r:id="rId14"/>
    </p:embeddedFont>
    <p:embeddedFont>
      <p:font typeface="Open Sans Light" charset="1" panose="020B03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Ultra-Bold" charset="1" panose="00000000000000000000"/>
      <p:regular r:id="rId17"/>
    </p:embeddedFont>
    <p:embeddedFont>
      <p:font typeface="Open Sans Ultra-Bold Italics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29" Target="slides/slide11.xml" Type="http://schemas.openxmlformats.org/officeDocument/2006/relationships/slide"/><Relationship Id="rId3" Target="viewProps.xml" Type="http://schemas.openxmlformats.org/officeDocument/2006/relationships/viewProps"/><Relationship Id="rId30" Target="slides/slide12.xml" Type="http://schemas.openxmlformats.org/officeDocument/2006/relationships/slide"/><Relationship Id="rId31" Target="slides/slide1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C4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4699" y="2033523"/>
            <a:ext cx="7497410" cy="7224777"/>
          </a:xfrm>
          <a:custGeom>
            <a:avLst/>
            <a:gdLst/>
            <a:ahLst/>
            <a:cxnLst/>
            <a:rect r="r" b="b" t="t" l="l"/>
            <a:pathLst>
              <a:path h="7224777" w="7497410">
                <a:moveTo>
                  <a:pt x="0" y="0"/>
                </a:moveTo>
                <a:lnTo>
                  <a:pt x="7497410" y="0"/>
                </a:lnTo>
                <a:lnTo>
                  <a:pt x="7497410" y="7224777"/>
                </a:lnTo>
                <a:lnTo>
                  <a:pt x="0" y="7224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77724" y="7377879"/>
            <a:ext cx="11751754" cy="274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079"/>
              </a:lnSpc>
            </a:pPr>
            <a:r>
              <a:rPr lang="en-US" sz="8399" spc="-334">
                <a:solidFill>
                  <a:srgbClr val="FFFFFF"/>
                </a:solidFill>
                <a:latin typeface="Open Sans Bold"/>
              </a:rPr>
              <a:t>It’s a deal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982774" y="2328798"/>
            <a:ext cx="9546416" cy="1762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20"/>
              </a:lnSpc>
            </a:pPr>
            <a:r>
              <a:rPr lang="en-US" sz="5766" spc="71">
                <a:solidFill>
                  <a:srgbClr val="FFFFFF"/>
                </a:solidFill>
                <a:latin typeface="Open Sans"/>
              </a:rPr>
              <a:t>Business English for meetings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00C4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71800" y="1331119"/>
            <a:ext cx="12344400" cy="2641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99"/>
              </a:lnSpc>
            </a:pPr>
            <a:r>
              <a:rPr lang="en-US" sz="6749" spc="-269">
                <a:solidFill>
                  <a:srgbClr val="FFFFFF"/>
                </a:solidFill>
                <a:latin typeface="Open Sans"/>
              </a:rPr>
              <a:t>Conditional 1 (to show that something is likely to happen)</a:t>
            </a:r>
          </a:p>
          <a:p>
            <a:pPr algn="l">
              <a:lnSpc>
                <a:spcPts val="809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3100388" y="4407694"/>
            <a:ext cx="12087225" cy="5014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30300" indent="-376767" lvl="2">
              <a:lnSpc>
                <a:spcPts val="5039"/>
              </a:lnSpc>
              <a:buFont typeface="Arial"/>
              <a:buChar char="⚬"/>
            </a:pPr>
            <a:r>
              <a:rPr lang="en-US" sz="4199" spc="52">
                <a:solidFill>
                  <a:srgbClr val="FFFFFF"/>
                </a:solidFill>
                <a:latin typeface="Open Sans"/>
              </a:rPr>
              <a:t>If the price is right, we’ll be able to buy more.</a:t>
            </a:r>
          </a:p>
          <a:p>
            <a:pPr algn="l" marL="1130300" indent="-376767" lvl="2">
              <a:lnSpc>
                <a:spcPts val="5039"/>
              </a:lnSpc>
              <a:buFont typeface="Arial"/>
              <a:buChar char="⚬"/>
            </a:pPr>
            <a:r>
              <a:rPr lang="en-US" sz="4199" spc="52">
                <a:solidFill>
                  <a:srgbClr val="FFFFFF"/>
                </a:solidFill>
                <a:latin typeface="Open Sans"/>
              </a:rPr>
              <a:t>If you prepare some different options for me, I’ll compare the prices and specifications.</a:t>
            </a:r>
          </a:p>
          <a:p>
            <a:pPr algn="l" marL="1130300" indent="-376767" lvl="2">
              <a:lnSpc>
                <a:spcPts val="5039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00C4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71800" y="988219"/>
            <a:ext cx="12344400" cy="3240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99"/>
              </a:lnSpc>
            </a:pPr>
            <a:r>
              <a:rPr lang="en-US" sz="6749" spc="-269">
                <a:solidFill>
                  <a:srgbClr val="FFFFFF"/>
                </a:solidFill>
                <a:latin typeface="Open Sans"/>
              </a:rPr>
              <a:t>Conditional 2 - to talk about things that are not certain)</a:t>
            </a:r>
          </a:p>
          <a:p>
            <a:pPr algn="l">
              <a:lnSpc>
                <a:spcPts val="809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3100388" y="4636294"/>
            <a:ext cx="12087225" cy="5815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4199" spc="52">
                <a:solidFill>
                  <a:srgbClr val="FFFFFF"/>
                </a:solidFill>
                <a:latin typeface="Open Sans"/>
              </a:rPr>
              <a:t>(Could you deliver the system quickly if we gave you the order?</a:t>
            </a:r>
          </a:p>
          <a:p>
            <a:pPr algn="l" marL="1130300" indent="-376767" lvl="2">
              <a:lnSpc>
                <a:spcPts val="5039"/>
              </a:lnSpc>
              <a:buFont typeface="Arial"/>
              <a:buChar char="⚬"/>
            </a:pPr>
            <a:r>
              <a:rPr lang="en-US" sz="4199" spc="52">
                <a:solidFill>
                  <a:srgbClr val="FFFFFF"/>
                </a:solidFill>
                <a:latin typeface="Open Sans"/>
              </a:rPr>
              <a:t>We would be prepared to pay more if we received a good level of service back-up.</a:t>
            </a:r>
          </a:p>
          <a:p>
            <a:pPr algn="l" marL="1130300" indent="-376767" lvl="2">
              <a:lnSpc>
                <a:spcPts val="5039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00C4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90790" y="579875"/>
            <a:ext cx="12344400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59"/>
              </a:lnSpc>
            </a:pPr>
            <a:r>
              <a:rPr lang="en-US" sz="8799" spc="-350">
                <a:solidFill>
                  <a:srgbClr val="FFFFFF"/>
                </a:solidFill>
                <a:latin typeface="Open Sans"/>
              </a:rPr>
              <a:t>Useful phrases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100388" y="2967514"/>
            <a:ext cx="12087225" cy="6455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Rejecting an offer</a:t>
            </a:r>
          </a:p>
          <a:p>
            <a:pPr algn="l" marL="1053084" indent="-351028" lvl="2">
              <a:lnSpc>
                <a:spcPts val="4319"/>
              </a:lnSpc>
              <a:buFont typeface="Arial"/>
              <a:buChar char="⚬"/>
            </a:pPr>
            <a:r>
              <a:rPr lang="en-US" sz="3599" spc="44">
                <a:solidFill>
                  <a:srgbClr val="FFFFFF"/>
                </a:solidFill>
                <a:latin typeface="Open Sans"/>
              </a:rPr>
              <a:t>Sorry, but I’m not able to go along with that.</a:t>
            </a:r>
          </a:p>
          <a:p>
            <a:pPr algn="l" marL="1053084" indent="-351028" lvl="2">
              <a:lnSpc>
                <a:spcPts val="4319"/>
              </a:lnSpc>
              <a:buFont typeface="Arial"/>
              <a:buChar char="⚬"/>
            </a:pPr>
            <a:r>
              <a:rPr lang="en-US" sz="3599" spc="44">
                <a:solidFill>
                  <a:srgbClr val="FFFFFF"/>
                </a:solidFill>
                <a:latin typeface="Open Sans"/>
              </a:rPr>
              <a:t>Unfortunately, I won’t be able to take you up on that.</a:t>
            </a:r>
          </a:p>
          <a:p>
            <a:pPr algn="l" marL="1053084" indent="-351028" lvl="2">
              <a:lnSpc>
                <a:spcPts val="4319"/>
              </a:lnSpc>
              <a:buFont typeface="Arial"/>
              <a:buChar char="⚬"/>
            </a:pPr>
            <a:r>
              <a:rPr lang="en-US" sz="3599" spc="44">
                <a:solidFill>
                  <a:srgbClr val="FFFFFF"/>
                </a:solidFill>
                <a:latin typeface="Open Sans"/>
              </a:rPr>
              <a:t>I’m afraid I can’t agree to that.</a:t>
            </a:r>
          </a:p>
          <a:p>
            <a:pPr algn="l" marL="1053084" indent="-351028" lvl="2">
              <a:lnSpc>
                <a:spcPts val="4319"/>
              </a:lnSpc>
              <a:buFont typeface="Arial"/>
              <a:buChar char="⚬"/>
            </a:pPr>
            <a:r>
              <a:rPr lang="en-US" sz="3599" spc="44">
                <a:solidFill>
                  <a:srgbClr val="FFFFFF"/>
                </a:solidFill>
                <a:latin typeface="Open Sans"/>
              </a:rPr>
              <a:t>I don’t think that would be possible.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00C4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00388" y="2967514"/>
            <a:ext cx="12087225" cy="4929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Asking for time to consider</a:t>
            </a:r>
          </a:p>
          <a:p>
            <a:pPr algn="l" marL="1053084" indent="-351028" lvl="2">
              <a:lnSpc>
                <a:spcPts val="4319"/>
              </a:lnSpc>
              <a:buFont typeface="Arial"/>
              <a:buChar char="⚬"/>
            </a:pPr>
            <a:r>
              <a:rPr lang="en-US" sz="3599" spc="44">
                <a:solidFill>
                  <a:srgbClr val="FFFFFF"/>
                </a:solidFill>
                <a:latin typeface="Open Sans"/>
              </a:rPr>
              <a:t>I’d like a couple of days to think this over.</a:t>
            </a:r>
          </a:p>
          <a:p>
            <a:pPr algn="l" marL="1053084" indent="-351028" lvl="2">
              <a:lnSpc>
                <a:spcPts val="4319"/>
              </a:lnSpc>
              <a:buFont typeface="Arial"/>
              <a:buChar char="⚬"/>
            </a:pPr>
            <a:r>
              <a:rPr lang="en-US" sz="3599" spc="44">
                <a:solidFill>
                  <a:srgbClr val="FFFFFF"/>
                </a:solidFill>
                <a:latin typeface="Open Sans"/>
              </a:rPr>
              <a:t>Can I get back to you on that?</a:t>
            </a:r>
          </a:p>
          <a:p>
            <a:pPr algn="l" marL="1052931" indent="-350977" lvl="2">
              <a:lnSpc>
                <a:spcPts val="4319"/>
              </a:lnSpc>
              <a:buFont typeface="Arial"/>
              <a:buChar char="⚬"/>
            </a:pPr>
            <a:r>
              <a:rPr lang="en-US" sz="3599" spc="43">
                <a:solidFill>
                  <a:srgbClr val="FFFFFF"/>
                </a:solidFill>
                <a:latin typeface="Open Sans"/>
              </a:rPr>
              <a:t>I need some time to think it over.</a:t>
            </a:r>
          </a:p>
          <a:p>
            <a:pPr algn="l">
              <a:lnSpc>
                <a:spcPts val="4319"/>
              </a:lnSpc>
            </a:pPr>
          </a:p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Accepting an offer</a:t>
            </a:r>
          </a:p>
          <a:p>
            <a:pPr algn="l" marL="1053084" indent="-351028" lvl="2">
              <a:lnSpc>
                <a:spcPts val="4319"/>
              </a:lnSpc>
              <a:buFont typeface="Arial"/>
              <a:buChar char="⚬"/>
            </a:pPr>
            <a:r>
              <a:rPr lang="en-US" sz="3599" spc="44">
                <a:solidFill>
                  <a:srgbClr val="FFFFFF"/>
                </a:solidFill>
                <a:latin typeface="Open Sans"/>
              </a:rPr>
              <a:t>I think we’ll go for that.</a:t>
            </a:r>
          </a:p>
          <a:p>
            <a:pPr algn="l" marL="1053084" indent="-351028" lvl="2">
              <a:lnSpc>
                <a:spcPts val="4319"/>
              </a:lnSpc>
              <a:buFont typeface="Arial"/>
              <a:buChar char="⚬"/>
            </a:pPr>
            <a:r>
              <a:rPr lang="en-US" sz="3599" spc="44">
                <a:solidFill>
                  <a:srgbClr val="FFFFFF"/>
                </a:solidFill>
                <a:latin typeface="Open Sans"/>
              </a:rPr>
              <a:t>That sounds good to me.</a:t>
            </a:r>
          </a:p>
          <a:p>
            <a:pPr algn="l" marL="1053084" indent="-351028" lvl="2">
              <a:lnSpc>
                <a:spcPts val="4319"/>
              </a:lnSpc>
              <a:buFont typeface="Arial"/>
              <a:buChar char="⚬"/>
            </a:pPr>
            <a:r>
              <a:rPr lang="en-US" sz="3599" spc="44">
                <a:solidFill>
                  <a:srgbClr val="FFFFFF"/>
                </a:solidFill>
                <a:latin typeface="Open Sans"/>
              </a:rPr>
              <a:t>That would be great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C4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24931" y="2391598"/>
            <a:ext cx="9155960" cy="245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5399" spc="67">
                <a:solidFill>
                  <a:srgbClr val="FFFFFF"/>
                </a:solidFill>
                <a:latin typeface="Open Sans"/>
              </a:rPr>
              <a:t>I</a:t>
            </a:r>
            <a:r>
              <a:rPr lang="en-US" sz="5399" spc="67">
                <a:solidFill>
                  <a:srgbClr val="FFFFFF"/>
                </a:solidFill>
                <a:latin typeface="Open Sans"/>
              </a:rPr>
              <a:t>mportant is consensus in the meetings that you attend?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004695" y="0"/>
            <a:ext cx="7283305" cy="10287000"/>
          </a:xfrm>
          <a:custGeom>
            <a:avLst/>
            <a:gdLst/>
            <a:ahLst/>
            <a:cxnLst/>
            <a:rect r="r" b="b" t="t" l="l"/>
            <a:pathLst>
              <a:path h="10287000" w="7283305">
                <a:moveTo>
                  <a:pt x="0" y="0"/>
                </a:moveTo>
                <a:lnTo>
                  <a:pt x="7283305" y="0"/>
                </a:lnTo>
                <a:lnTo>
                  <a:pt x="728330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431" t="0" r="-56431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C4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71812" y="2286000"/>
            <a:ext cx="12144375" cy="5715000"/>
          </a:xfrm>
          <a:custGeom>
            <a:avLst/>
            <a:gdLst/>
            <a:ahLst/>
            <a:cxnLst/>
            <a:rect r="r" b="b" t="t" l="l"/>
            <a:pathLst>
              <a:path h="5715000" w="12144375">
                <a:moveTo>
                  <a:pt x="0" y="0"/>
                </a:moveTo>
                <a:lnTo>
                  <a:pt x="12144375" y="0"/>
                </a:lnTo>
                <a:lnTo>
                  <a:pt x="12144375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C4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90028" y="4537466"/>
            <a:ext cx="8210146" cy="4720834"/>
          </a:xfrm>
          <a:custGeom>
            <a:avLst/>
            <a:gdLst/>
            <a:ahLst/>
            <a:cxnLst/>
            <a:rect r="r" b="b" t="t" l="l"/>
            <a:pathLst>
              <a:path h="4720834" w="8210146">
                <a:moveTo>
                  <a:pt x="0" y="0"/>
                </a:moveTo>
                <a:lnTo>
                  <a:pt x="8210146" y="0"/>
                </a:lnTo>
                <a:lnTo>
                  <a:pt x="8210146" y="4720834"/>
                </a:lnTo>
                <a:lnTo>
                  <a:pt x="0" y="47208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046415" y="1309920"/>
            <a:ext cx="12087225" cy="245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5399" spc="67">
                <a:solidFill>
                  <a:srgbClr val="FFFFFF"/>
                </a:solidFill>
                <a:latin typeface="Open Sans"/>
              </a:rPr>
              <a:t>Do the meetings you attend usually end in agreement or disagreement?</a:t>
            </a:r>
          </a:p>
          <a:p>
            <a:pPr algn="l" marL="694944" indent="-347472" lvl="1">
              <a:lnSpc>
                <a:spcPts val="647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C4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30832" y="0"/>
            <a:ext cx="8257168" cy="6212997"/>
          </a:xfrm>
          <a:custGeom>
            <a:avLst/>
            <a:gdLst/>
            <a:ahLst/>
            <a:cxnLst/>
            <a:rect r="r" b="b" t="t" l="l"/>
            <a:pathLst>
              <a:path h="6212997" w="8257168">
                <a:moveTo>
                  <a:pt x="0" y="0"/>
                </a:moveTo>
                <a:lnTo>
                  <a:pt x="8257168" y="0"/>
                </a:lnTo>
                <a:lnTo>
                  <a:pt x="8257168" y="6212997"/>
                </a:lnTo>
                <a:lnTo>
                  <a:pt x="0" y="6212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02" t="0" r="-3434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28200" y="1284842"/>
            <a:ext cx="8615800" cy="10019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1906" indent="-385953" lvl="1">
              <a:lnSpc>
                <a:spcPts val="7200"/>
              </a:lnSpc>
              <a:buFont typeface="Arial"/>
              <a:buChar char="•"/>
            </a:pPr>
            <a:r>
              <a:rPr lang="en-US" sz="6000" spc="72">
                <a:solidFill>
                  <a:srgbClr val="FFFFFF"/>
                </a:solidFill>
                <a:latin typeface="Open Sans"/>
              </a:rPr>
              <a:t>What sort of factors generally lead to disagreement?</a:t>
            </a:r>
          </a:p>
          <a:p>
            <a:pPr algn="l" marL="771906" indent="-385953" lvl="1">
              <a:lnSpc>
                <a:spcPts val="7200"/>
              </a:lnSpc>
              <a:buFont typeface="Arial"/>
              <a:buChar char="•"/>
            </a:pPr>
            <a:r>
              <a:rPr lang="en-US" sz="6000" spc="72">
                <a:solidFill>
                  <a:srgbClr val="FFFFFF"/>
                </a:solidFill>
                <a:latin typeface="Open Sans"/>
              </a:rPr>
              <a:t>Is it normally possible to discuss the point causing disagreement until agreement is reached?</a:t>
            </a:r>
          </a:p>
          <a:p>
            <a:pPr algn="l">
              <a:lnSpc>
                <a:spcPts val="7200"/>
              </a:lnSpc>
            </a:pPr>
          </a:p>
          <a:p>
            <a:pPr algn="l" marL="772160" indent="-386080" lvl="1">
              <a:lnSpc>
                <a:spcPts val="720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C4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6510" y="3268629"/>
            <a:ext cx="3798154" cy="6548542"/>
          </a:xfrm>
          <a:custGeom>
            <a:avLst/>
            <a:gdLst/>
            <a:ahLst/>
            <a:cxnLst/>
            <a:rect r="r" b="b" t="t" l="l"/>
            <a:pathLst>
              <a:path h="6548542" w="3798154">
                <a:moveTo>
                  <a:pt x="0" y="0"/>
                </a:moveTo>
                <a:lnTo>
                  <a:pt x="3798155" y="0"/>
                </a:lnTo>
                <a:lnTo>
                  <a:pt x="3798155" y="6548542"/>
                </a:lnTo>
                <a:lnTo>
                  <a:pt x="0" y="6548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18498" y="2607344"/>
            <a:ext cx="14340802" cy="4122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23"/>
              </a:lnSpc>
            </a:pPr>
            <a:r>
              <a:rPr lang="en-US" sz="7945">
                <a:solidFill>
                  <a:srgbClr val="000000"/>
                </a:solidFill>
                <a:latin typeface="Edinburgh"/>
              </a:rPr>
              <a:t>lets practice </a:t>
            </a:r>
          </a:p>
          <a:p>
            <a:pPr algn="ctr">
              <a:lnSpc>
                <a:spcPts val="11123"/>
              </a:lnSpc>
            </a:pPr>
            <a:r>
              <a:rPr lang="en-US" sz="7945">
                <a:solidFill>
                  <a:srgbClr val="000000"/>
                </a:solidFill>
                <a:latin typeface="Edinburgh"/>
              </a:rPr>
              <a:t>match the phrases with the meaning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00C4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38943" y="2221249"/>
            <a:ext cx="5457825" cy="7529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I want to explore</a:t>
            </a:r>
          </a:p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I’m sure that we can work</a:t>
            </a:r>
          </a:p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If the price is right,</a:t>
            </a:r>
          </a:p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Let’s leave the issue of price</a:t>
            </a:r>
          </a:p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Once you’ve decided what you want,</a:t>
            </a:r>
          </a:p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We’ll get back to you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331581" y="2491383"/>
            <a:ext cx="6715338" cy="5304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we’ll be able to buy more.</a:t>
            </a:r>
          </a:p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until later.</a:t>
            </a:r>
          </a:p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we’ll be able to get them out to you within a week.</a:t>
            </a:r>
          </a:p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something out for you.</a:t>
            </a:r>
          </a:p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as soon as we can on that.</a:t>
            </a:r>
          </a:p>
          <a:p>
            <a:pPr algn="l" marL="501904" indent="-250952" lvl="1">
              <a:lnSpc>
                <a:spcPts val="4679"/>
              </a:lnSpc>
              <a:buFont typeface="Arial"/>
              <a:buChar char="•"/>
            </a:pPr>
            <a:r>
              <a:rPr lang="en-US" sz="3899" spc="48">
                <a:solidFill>
                  <a:srgbClr val="FFFFFF"/>
                </a:solidFill>
                <a:latin typeface="Open Sans"/>
              </a:rPr>
              <a:t>the possibility that you could help us with this.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00C4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99366" y="600051"/>
            <a:ext cx="12344400" cy="2026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99"/>
              </a:lnSpc>
            </a:pPr>
            <a:r>
              <a:rPr lang="en-US" sz="6749" spc="-269">
                <a:solidFill>
                  <a:srgbClr val="FFFFFF"/>
                </a:solidFill>
                <a:latin typeface="Open Sans"/>
              </a:rPr>
              <a:t>Working together to reach an  agreement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94250" y="3364706"/>
            <a:ext cx="12087225" cy="5893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01739" indent="-250870" lvl="1">
              <a:lnSpc>
                <a:spcPts val="4680"/>
              </a:lnSpc>
              <a:buFont typeface="Arial"/>
              <a:buChar char="•"/>
            </a:pPr>
            <a:r>
              <a:rPr lang="en-US" sz="3900" spc="46">
                <a:solidFill>
                  <a:srgbClr val="FFFFFF"/>
                </a:solidFill>
                <a:latin typeface="Open Sans"/>
              </a:rPr>
              <a:t>It can be frustrating when some participants put off a decision and a meeting ends without agreement.</a:t>
            </a:r>
          </a:p>
          <a:p>
            <a:pPr algn="l" marL="501739" indent="-250870" lvl="1">
              <a:lnSpc>
                <a:spcPts val="4680"/>
              </a:lnSpc>
              <a:buFont typeface="Arial"/>
              <a:buChar char="•"/>
            </a:pPr>
            <a:r>
              <a:rPr lang="en-US" sz="3900" spc="46">
                <a:solidFill>
                  <a:srgbClr val="FFFFFF"/>
                </a:solidFill>
                <a:latin typeface="Open Sans"/>
              </a:rPr>
              <a:t>In an international context, it’s important to understand the reasons for this. </a:t>
            </a:r>
          </a:p>
          <a:p>
            <a:pPr algn="l">
              <a:lnSpc>
                <a:spcPts val="4680"/>
              </a:lnSpc>
            </a:pPr>
            <a:r>
              <a:rPr lang="en-US" sz="3900" spc="46">
                <a:solidFill>
                  <a:srgbClr val="FFFFFF"/>
                </a:solidFill>
                <a:latin typeface="Open Sans"/>
              </a:rPr>
              <a:t> for instance, in southeast Asian cultures it’s the group that’s important in decision making. An individual will seldom agree to something until a consensus has been reached among colleagues.</a:t>
            </a:r>
          </a:p>
          <a:p>
            <a:pPr algn="l">
              <a:lnSpc>
                <a:spcPts val="467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C4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353491" y="3657682"/>
            <a:ext cx="3641837" cy="6032028"/>
          </a:xfrm>
          <a:custGeom>
            <a:avLst/>
            <a:gdLst/>
            <a:ahLst/>
            <a:cxnLst/>
            <a:rect r="r" b="b" t="t" l="l"/>
            <a:pathLst>
              <a:path h="6032028" w="3641837">
                <a:moveTo>
                  <a:pt x="0" y="0"/>
                </a:moveTo>
                <a:lnTo>
                  <a:pt x="3641837" y="0"/>
                </a:lnTo>
                <a:lnTo>
                  <a:pt x="3641837" y="6032028"/>
                </a:lnTo>
                <a:lnTo>
                  <a:pt x="0" y="60320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71800" y="4918391"/>
            <a:ext cx="12344400" cy="1650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7499" spc="-298">
                <a:solidFill>
                  <a:srgbClr val="FFFFFF"/>
                </a:solidFill>
                <a:latin typeface="Open Sans"/>
              </a:rPr>
              <a:t>Talking about possibilities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DAFnkdieM3g</dc:identifier>
  <dcterms:modified xsi:type="dcterms:W3CDTF">2011-08-01T06:04:30Z</dcterms:modified>
  <cp:revision>1</cp:revision>
  <dc:title>session 6 Business English for meetings</dc:title>
</cp:coreProperties>
</file>