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unito Bold" charset="1" panose="00000000000000000000"/>
      <p:regular r:id="rId10"/>
    </p:embeddedFont>
    <p:embeddedFont>
      <p:font typeface="Nunito Bold Bold" charset="1" panose="00000000000000000000"/>
      <p:regular r:id="rId11"/>
    </p:embeddedFont>
    <p:embeddedFont>
      <p:font typeface="Nunito Bold Italics" charset="1" panose="00000000000000000000"/>
      <p:regular r:id="rId12"/>
    </p:embeddedFont>
    <p:embeddedFont>
      <p:font typeface="Nunito Bold Bold Italics" charset="1" panose="00000000000000000000"/>
      <p:regular r:id="rId13"/>
    </p:embeddedFont>
    <p:embeddedFont>
      <p:font typeface="Nunito" charset="1" panose="00000500000000000000"/>
      <p:regular r:id="rId14"/>
    </p:embeddedFont>
    <p:embeddedFont>
      <p:font typeface="Nunito Bold" charset="1" panose="00000800000000000000"/>
      <p:regular r:id="rId15"/>
    </p:embeddedFont>
    <p:embeddedFont>
      <p:font typeface="Nunito Bold Italics" charset="1" panose="00000000000000000000"/>
      <p:regular r:id="rId16"/>
    </p:embeddedFont>
    <p:embeddedFont>
      <p:font typeface="Nunito Light" charset="1" panose="00000400000000000000"/>
      <p:regular r:id="rId17"/>
    </p:embeddedFont>
    <p:embeddedFont>
      <p:font typeface="Nunito Heavy" charset="1" panose="00000000000000000000"/>
      <p:regular r:id="rId18"/>
    </p:embeddedFont>
    <p:embeddedFont>
      <p:font typeface="Nunito Heavy Italics" charset="1" panose="00000000000000000000"/>
      <p:regular r:id="rId19"/>
    </p:embeddedFont>
    <p:embeddedFont>
      <p:font typeface="Loubag" charset="1" panose="02020A03060303060403"/>
      <p:regular r:id="rId20"/>
    </p:embeddedFont>
    <p:embeddedFont>
      <p:font typeface="Loubag Bold" charset="1" panose="02020A03060303060403"/>
      <p:regular r:id="rId21"/>
    </p:embeddedFont>
    <p:embeddedFont>
      <p:font typeface="Loubag Thin" charset="1" panose="02020A03060303060403"/>
      <p:regular r:id="rId22"/>
    </p:embeddedFont>
    <p:embeddedFont>
      <p:font typeface="Loubag Light" charset="1" panose="02020A03060303060403"/>
      <p:regular r:id="rId23"/>
    </p:embeddedFont>
    <p:embeddedFont>
      <p:font typeface="Loubag Medium" charset="1" panose="02020A03060303060403"/>
      <p:regular r:id="rId24"/>
    </p:embeddedFont>
    <p:embeddedFont>
      <p:font typeface="Loubag Semi-Bold" charset="1" panose="02020A03060303060403"/>
      <p:regular r:id="rId25"/>
    </p:embeddedFont>
    <p:embeddedFont>
      <p:font typeface="Loubag Ultra-Bold" charset="1" panose="02020A03060303060403"/>
      <p:regular r:id="rId26"/>
    </p:embeddedFont>
    <p:embeddedFont>
      <p:font typeface="Loubag Heavy" charset="1" panose="02020A03060303060403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36.jpeg" Type="http://schemas.openxmlformats.org/officeDocument/2006/relationships/image"/><Relationship Id="rId3" Target="../media/image37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96399">
            <a:off x="4298613" y="-5611515"/>
            <a:ext cx="15411678" cy="17334198"/>
          </a:xfrm>
          <a:custGeom>
            <a:avLst/>
            <a:gdLst/>
            <a:ahLst/>
            <a:cxnLst/>
            <a:rect r="r" b="b" t="t" l="l"/>
            <a:pathLst>
              <a:path h="17334198" w="15411678">
                <a:moveTo>
                  <a:pt x="0" y="0"/>
                </a:moveTo>
                <a:lnTo>
                  <a:pt x="15411678" y="0"/>
                </a:lnTo>
                <a:lnTo>
                  <a:pt x="15411678" y="17334198"/>
                </a:lnTo>
                <a:lnTo>
                  <a:pt x="0" y="1733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25413" y="2402716"/>
            <a:ext cx="8841254" cy="8005354"/>
          </a:xfrm>
          <a:custGeom>
            <a:avLst/>
            <a:gdLst/>
            <a:ahLst/>
            <a:cxnLst/>
            <a:rect r="r" b="b" t="t" l="l"/>
            <a:pathLst>
              <a:path h="8005354" w="8841254">
                <a:moveTo>
                  <a:pt x="0" y="0"/>
                </a:moveTo>
                <a:lnTo>
                  <a:pt x="8841255" y="0"/>
                </a:lnTo>
                <a:lnTo>
                  <a:pt x="8841255" y="8005354"/>
                </a:lnTo>
                <a:lnTo>
                  <a:pt x="0" y="8005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14751" y="6989146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81448" y="3657300"/>
            <a:ext cx="835578" cy="860154"/>
          </a:xfrm>
          <a:custGeom>
            <a:avLst/>
            <a:gdLst/>
            <a:ahLst/>
            <a:cxnLst/>
            <a:rect r="r" b="b" t="t" l="l"/>
            <a:pathLst>
              <a:path h="860154" w="835578">
                <a:moveTo>
                  <a:pt x="0" y="0"/>
                </a:moveTo>
                <a:lnTo>
                  <a:pt x="835579" y="0"/>
                </a:lnTo>
                <a:lnTo>
                  <a:pt x="835579" y="860154"/>
                </a:lnTo>
                <a:lnTo>
                  <a:pt x="0" y="860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83892" y="8490041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29613" y="451700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57996" y="8257704"/>
            <a:ext cx="1242253" cy="1278790"/>
          </a:xfrm>
          <a:custGeom>
            <a:avLst/>
            <a:gdLst/>
            <a:ahLst/>
            <a:cxnLst/>
            <a:rect r="r" b="b" t="t" l="l"/>
            <a:pathLst>
              <a:path h="1278790" w="1242253">
                <a:moveTo>
                  <a:pt x="0" y="0"/>
                </a:moveTo>
                <a:lnTo>
                  <a:pt x="1242253" y="0"/>
                </a:lnTo>
                <a:lnTo>
                  <a:pt x="1242253" y="1278789"/>
                </a:lnTo>
                <a:lnTo>
                  <a:pt x="0" y="1278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32982" y="2962538"/>
            <a:ext cx="10542940" cy="146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4"/>
              </a:lnSpc>
            </a:pPr>
            <a:r>
              <a:rPr lang="en-US" sz="10129">
                <a:solidFill>
                  <a:srgbClr val="231F20"/>
                </a:solidFill>
                <a:latin typeface="Loubag Medium"/>
              </a:rPr>
              <a:t>Shopping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844210" y="142160"/>
            <a:ext cx="5495488" cy="2260555"/>
          </a:xfrm>
          <a:custGeom>
            <a:avLst/>
            <a:gdLst/>
            <a:ahLst/>
            <a:cxnLst/>
            <a:rect r="r" b="b" t="t" l="l"/>
            <a:pathLst>
              <a:path h="2260555" w="5495488">
                <a:moveTo>
                  <a:pt x="0" y="0"/>
                </a:moveTo>
                <a:lnTo>
                  <a:pt x="5495488" y="0"/>
                </a:lnTo>
                <a:lnTo>
                  <a:pt x="5495488" y="2260556"/>
                </a:lnTo>
                <a:lnTo>
                  <a:pt x="0" y="2260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274" t="-14786" r="-68516" b="-253585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005333" y="5337616"/>
            <a:ext cx="8253967" cy="3787848"/>
            <a:chOff x="-161290" y="232410"/>
            <a:chExt cx="12611100" cy="5787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61290" y="232410"/>
              <a:ext cx="12611101" cy="5787390"/>
            </a:xfrm>
            <a:custGeom>
              <a:avLst/>
              <a:gdLst/>
              <a:ahLst/>
              <a:cxnLst/>
              <a:rect r="r" b="b" t="t" l="l"/>
              <a:pathLst>
                <a:path h="5787390" w="12611101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90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40" y="1280160"/>
                  </a:cubicBezTo>
                  <a:cubicBezTo>
                    <a:pt x="0" y="2223770"/>
                    <a:pt x="400050" y="3919220"/>
                    <a:pt x="1418590" y="4751070"/>
                  </a:cubicBezTo>
                  <a:cubicBezTo>
                    <a:pt x="2437130" y="5582920"/>
                    <a:pt x="3836670" y="5750560"/>
                    <a:pt x="5152390" y="5767070"/>
                  </a:cubicBezTo>
                  <a:cubicBezTo>
                    <a:pt x="6744970" y="5787390"/>
                    <a:pt x="8346440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40" y="4005580"/>
                    <a:pt x="12611101" y="3355340"/>
                    <a:pt x="12551410" y="2688590"/>
                  </a:cubicBezTo>
                  <a:close/>
                </a:path>
              </a:pathLst>
            </a:custGeom>
            <a:blipFill>
              <a:blip r:embed="rId2"/>
              <a:stretch>
                <a:fillRect l="1327" t="-25206" r="-1327" b="-17041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42433" y="1130668"/>
            <a:ext cx="8253967" cy="3787848"/>
            <a:chOff x="-161290" y="232410"/>
            <a:chExt cx="12611100" cy="5787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61290" y="232410"/>
              <a:ext cx="12611101" cy="5787390"/>
            </a:xfrm>
            <a:custGeom>
              <a:avLst/>
              <a:gdLst/>
              <a:ahLst/>
              <a:cxnLst/>
              <a:rect r="r" b="b" t="t" l="l"/>
              <a:pathLst>
                <a:path h="5787390" w="12611101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90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40" y="1280160"/>
                  </a:cubicBezTo>
                  <a:cubicBezTo>
                    <a:pt x="0" y="2223770"/>
                    <a:pt x="400050" y="3919220"/>
                    <a:pt x="1418590" y="4751070"/>
                  </a:cubicBezTo>
                  <a:cubicBezTo>
                    <a:pt x="2437130" y="5582920"/>
                    <a:pt x="3836670" y="5750560"/>
                    <a:pt x="5152390" y="5767070"/>
                  </a:cubicBezTo>
                  <a:cubicBezTo>
                    <a:pt x="6744970" y="5787390"/>
                    <a:pt x="8346440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40" y="4005580"/>
                    <a:pt x="12611101" y="3355340"/>
                    <a:pt x="12551410" y="2688590"/>
                  </a:cubicBezTo>
                  <a:close/>
                </a:path>
              </a:pathLst>
            </a:custGeom>
            <a:blipFill>
              <a:blip r:embed="rId3"/>
              <a:stretch>
                <a:fillRect l="1327" t="-14264" r="-1327" b="-60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320749" y="1428376"/>
            <a:ext cx="7938551" cy="1229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30"/>
              </a:lnSpc>
            </a:pPr>
            <a:r>
              <a:rPr lang="en-US" sz="8509">
                <a:solidFill>
                  <a:srgbClr val="FFFFFF"/>
                </a:solidFill>
                <a:latin typeface="Loubag Medium"/>
              </a:rPr>
              <a:t>Cashless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6783" y="5787724"/>
            <a:ext cx="7938551" cy="1229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30"/>
              </a:lnSpc>
            </a:pPr>
            <a:r>
              <a:rPr lang="en-US" sz="8509">
                <a:solidFill>
                  <a:srgbClr val="FFFFFF"/>
                </a:solidFill>
                <a:latin typeface="Loubag Medium"/>
              </a:rPr>
              <a:t>Instant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692984" y="362409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993110" y="3730220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0" y="0"/>
                </a:lnTo>
                <a:lnTo>
                  <a:pt x="1150890" y="1184741"/>
                </a:lnTo>
                <a:lnTo>
                  <a:pt x="0" y="118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946676" y="7721782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093344" y="616318"/>
            <a:ext cx="999309" cy="1028700"/>
          </a:xfrm>
          <a:custGeom>
            <a:avLst/>
            <a:gdLst/>
            <a:ahLst/>
            <a:cxnLst/>
            <a:rect r="r" b="b" t="t" l="l"/>
            <a:pathLst>
              <a:path h="1028700" w="999309">
                <a:moveTo>
                  <a:pt x="0" y="0"/>
                </a:moveTo>
                <a:lnTo>
                  <a:pt x="999309" y="0"/>
                </a:lnTo>
                <a:lnTo>
                  <a:pt x="99930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6668847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408465">
            <a:off x="5317292" y="-2172485"/>
            <a:ext cx="12692826" cy="14276185"/>
          </a:xfrm>
          <a:custGeom>
            <a:avLst/>
            <a:gdLst/>
            <a:ahLst/>
            <a:cxnLst/>
            <a:rect r="r" b="b" t="t" l="l"/>
            <a:pathLst>
              <a:path h="14276185" w="12692826">
                <a:moveTo>
                  <a:pt x="0" y="0"/>
                </a:moveTo>
                <a:lnTo>
                  <a:pt x="12692826" y="0"/>
                </a:lnTo>
                <a:lnTo>
                  <a:pt x="12692826" y="14276185"/>
                </a:lnTo>
                <a:lnTo>
                  <a:pt x="0" y="14276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121224" y="2925805"/>
            <a:ext cx="8171505" cy="2281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016">
                <a:solidFill>
                  <a:srgbClr val="231F20"/>
                </a:solidFill>
                <a:latin typeface="Loubag Medium"/>
              </a:rPr>
              <a:t>Thank you for reading!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5656" y="5810735"/>
            <a:ext cx="7942641" cy="351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858">
                <a:solidFill>
                  <a:srgbClr val="231F20"/>
                </a:solidFill>
                <a:latin typeface="Nunito Bold"/>
              </a:rPr>
              <a:t>Don't hesitate to ask any questions!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25680" y="2859130"/>
            <a:ext cx="8118990" cy="11813346"/>
          </a:xfrm>
          <a:custGeom>
            <a:avLst/>
            <a:gdLst/>
            <a:ahLst/>
            <a:cxnLst/>
            <a:rect r="r" b="b" t="t" l="l"/>
            <a:pathLst>
              <a:path h="11813346" w="8118990">
                <a:moveTo>
                  <a:pt x="0" y="0"/>
                </a:moveTo>
                <a:lnTo>
                  <a:pt x="8118990" y="0"/>
                </a:lnTo>
                <a:lnTo>
                  <a:pt x="8118990" y="11813346"/>
                </a:lnTo>
                <a:lnTo>
                  <a:pt x="0" y="11813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68344" y="1362115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06531" y="3080137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512991" y="8490041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4523" y="361519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8" y="0"/>
                </a:lnTo>
                <a:lnTo>
                  <a:pt x="972008" y="1000596"/>
                </a:lnTo>
                <a:lnTo>
                  <a:pt x="0" y="1000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713251">
            <a:off x="-69592" y="-2125660"/>
            <a:ext cx="14090809" cy="15848559"/>
          </a:xfrm>
          <a:custGeom>
            <a:avLst/>
            <a:gdLst/>
            <a:ahLst/>
            <a:cxnLst/>
            <a:rect r="r" b="b" t="t" l="l"/>
            <a:pathLst>
              <a:path h="15848559" w="14090809">
                <a:moveTo>
                  <a:pt x="14090810" y="0"/>
                </a:moveTo>
                <a:lnTo>
                  <a:pt x="0" y="0"/>
                </a:lnTo>
                <a:lnTo>
                  <a:pt x="0" y="15848559"/>
                </a:lnTo>
                <a:lnTo>
                  <a:pt x="14090810" y="15848559"/>
                </a:lnTo>
                <a:lnTo>
                  <a:pt x="140908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146950" y="2628580"/>
            <a:ext cx="8462095" cy="8292853"/>
          </a:xfrm>
          <a:custGeom>
            <a:avLst/>
            <a:gdLst/>
            <a:ahLst/>
            <a:cxnLst/>
            <a:rect r="r" b="b" t="t" l="l"/>
            <a:pathLst>
              <a:path h="8292853" w="8462095">
                <a:moveTo>
                  <a:pt x="8462094" y="0"/>
                </a:moveTo>
                <a:lnTo>
                  <a:pt x="0" y="0"/>
                </a:lnTo>
                <a:lnTo>
                  <a:pt x="0" y="8292853"/>
                </a:lnTo>
                <a:lnTo>
                  <a:pt x="8462094" y="8292853"/>
                </a:lnTo>
                <a:lnTo>
                  <a:pt x="8462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36308" y="4007027"/>
            <a:ext cx="971060" cy="97106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674678"/>
              </a:solidFill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674678"/>
                  </a:solidFill>
                  <a:latin typeface="Nunito Bold Bold"/>
                </a:rPr>
                <a:t>A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48877" y="2034739"/>
            <a:ext cx="9802516" cy="1172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9030">
                <a:solidFill>
                  <a:srgbClr val="231F20"/>
                </a:solidFill>
                <a:latin typeface="Loubag Medium"/>
              </a:rPr>
              <a:t>Topic Outline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636308" y="5313089"/>
            <a:ext cx="971060" cy="97106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674678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674678"/>
                  </a:solidFill>
                  <a:latin typeface="Nunito Bold Bold"/>
                </a:rPr>
                <a:t>B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36308" y="6619151"/>
            <a:ext cx="971060" cy="97106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674678"/>
              </a:solidFill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674678"/>
                  </a:solidFill>
                  <a:latin typeface="Nunito Bold Bold"/>
                </a:rPr>
                <a:t>C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916534" y="4316398"/>
            <a:ext cx="8034858" cy="42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9"/>
              </a:lnSpc>
            </a:pPr>
            <a:r>
              <a:rPr lang="en-US" sz="3318">
                <a:solidFill>
                  <a:srgbClr val="231F20"/>
                </a:solidFill>
                <a:latin typeface="Nunito Bold"/>
              </a:rPr>
              <a:t>Introduction to New Normal Shopping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16534" y="5622459"/>
            <a:ext cx="7600802" cy="42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9"/>
              </a:lnSpc>
            </a:pPr>
            <a:r>
              <a:rPr lang="en-US" sz="3318">
                <a:solidFill>
                  <a:srgbClr val="231F20"/>
                </a:solidFill>
                <a:latin typeface="Nunito Bold"/>
              </a:rPr>
              <a:t>The Rise of Online Shopping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916534" y="6927279"/>
            <a:ext cx="7600802" cy="42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9"/>
              </a:lnSpc>
            </a:pPr>
            <a:r>
              <a:rPr lang="en-US" sz="3318">
                <a:solidFill>
                  <a:srgbClr val="231F20"/>
                </a:solidFill>
                <a:latin typeface="Nunito Bold"/>
              </a:rPr>
              <a:t>The Future of Shopping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220023" y="200126"/>
            <a:ext cx="5495488" cy="2260555"/>
          </a:xfrm>
          <a:custGeom>
            <a:avLst/>
            <a:gdLst/>
            <a:ahLst/>
            <a:cxnLst/>
            <a:rect r="r" b="b" t="t" l="l"/>
            <a:pathLst>
              <a:path h="2260555" w="5495488">
                <a:moveTo>
                  <a:pt x="0" y="0"/>
                </a:moveTo>
                <a:lnTo>
                  <a:pt x="5495488" y="0"/>
                </a:lnTo>
                <a:lnTo>
                  <a:pt x="5495488" y="2260556"/>
                </a:lnTo>
                <a:lnTo>
                  <a:pt x="0" y="22605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6274" t="-14786" r="-68516" b="-253585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562657" y="1774575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287292" y="3006431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8" y="0"/>
                </a:lnTo>
                <a:lnTo>
                  <a:pt x="972008" y="1000596"/>
                </a:lnTo>
                <a:lnTo>
                  <a:pt x="0" y="1000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3691" y="8490041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83307">
            <a:off x="3195603" y="-4155513"/>
            <a:ext cx="13143713" cy="14783317"/>
          </a:xfrm>
          <a:custGeom>
            <a:avLst/>
            <a:gdLst/>
            <a:ahLst/>
            <a:cxnLst/>
            <a:rect r="r" b="b" t="t" l="l"/>
            <a:pathLst>
              <a:path h="14783317" w="13143713">
                <a:moveTo>
                  <a:pt x="0" y="0"/>
                </a:moveTo>
                <a:lnTo>
                  <a:pt x="13143713" y="0"/>
                </a:lnTo>
                <a:lnTo>
                  <a:pt x="13143713" y="14783317"/>
                </a:lnTo>
                <a:lnTo>
                  <a:pt x="0" y="14783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30644" y="3369257"/>
            <a:ext cx="9267818" cy="9031910"/>
          </a:xfrm>
          <a:custGeom>
            <a:avLst/>
            <a:gdLst/>
            <a:ahLst/>
            <a:cxnLst/>
            <a:rect r="r" b="b" t="t" l="l"/>
            <a:pathLst>
              <a:path h="9031910" w="9267818">
                <a:moveTo>
                  <a:pt x="0" y="0"/>
                </a:moveTo>
                <a:lnTo>
                  <a:pt x="9267818" y="0"/>
                </a:lnTo>
                <a:lnTo>
                  <a:pt x="9267818" y="9031910"/>
                </a:lnTo>
                <a:lnTo>
                  <a:pt x="0" y="9031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78402" y="4627812"/>
            <a:ext cx="1001909" cy="1031376"/>
          </a:xfrm>
          <a:custGeom>
            <a:avLst/>
            <a:gdLst/>
            <a:ahLst/>
            <a:cxnLst/>
            <a:rect r="r" b="b" t="t" l="l"/>
            <a:pathLst>
              <a:path h="1031376" w="1001909">
                <a:moveTo>
                  <a:pt x="0" y="0"/>
                </a:moveTo>
                <a:lnTo>
                  <a:pt x="1001909" y="0"/>
                </a:lnTo>
                <a:lnTo>
                  <a:pt x="1001909" y="1031376"/>
                </a:lnTo>
                <a:lnTo>
                  <a:pt x="0" y="1031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08410" y="242713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2391" y="8176725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0427" y="436330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76638" y="1347485"/>
            <a:ext cx="9734725" cy="122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30"/>
              </a:lnSpc>
            </a:pPr>
            <a:r>
              <a:rPr lang="en-US" sz="8509">
                <a:solidFill>
                  <a:srgbClr val="231F20"/>
                </a:solidFill>
                <a:latin typeface="Loubag Medium"/>
              </a:rPr>
              <a:t>Introduction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512991" y="8176725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25697" y="5143500"/>
            <a:ext cx="1196714" cy="1231912"/>
          </a:xfrm>
          <a:custGeom>
            <a:avLst/>
            <a:gdLst/>
            <a:ahLst/>
            <a:cxnLst/>
            <a:rect r="r" b="b" t="t" l="l"/>
            <a:pathLst>
              <a:path h="1231912" w="1196714">
                <a:moveTo>
                  <a:pt x="0" y="0"/>
                </a:moveTo>
                <a:lnTo>
                  <a:pt x="1196714" y="0"/>
                </a:lnTo>
                <a:lnTo>
                  <a:pt x="1196714" y="1231912"/>
                </a:lnTo>
                <a:lnTo>
                  <a:pt x="0" y="1231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83307">
            <a:off x="6480852" y="-2013429"/>
            <a:ext cx="12986528" cy="14606524"/>
          </a:xfrm>
          <a:custGeom>
            <a:avLst/>
            <a:gdLst/>
            <a:ahLst/>
            <a:cxnLst/>
            <a:rect r="r" b="b" t="t" l="l"/>
            <a:pathLst>
              <a:path h="14606524" w="12986528">
                <a:moveTo>
                  <a:pt x="0" y="0"/>
                </a:moveTo>
                <a:lnTo>
                  <a:pt x="12986528" y="0"/>
                </a:lnTo>
                <a:lnTo>
                  <a:pt x="12986528" y="14606524"/>
                </a:lnTo>
                <a:lnTo>
                  <a:pt x="0" y="14606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9302" y="2436151"/>
            <a:ext cx="8811742" cy="7994653"/>
          </a:xfrm>
          <a:custGeom>
            <a:avLst/>
            <a:gdLst/>
            <a:ahLst/>
            <a:cxnLst/>
            <a:rect r="r" b="b" t="t" l="l"/>
            <a:pathLst>
              <a:path h="7994653" w="8811742">
                <a:moveTo>
                  <a:pt x="0" y="0"/>
                </a:moveTo>
                <a:lnTo>
                  <a:pt x="8811742" y="0"/>
                </a:lnTo>
                <a:lnTo>
                  <a:pt x="8811742" y="7994653"/>
                </a:lnTo>
                <a:lnTo>
                  <a:pt x="0" y="7994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04034" y="2318719"/>
            <a:ext cx="8034858" cy="114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016">
                <a:solidFill>
                  <a:srgbClr val="231F20"/>
                </a:solidFill>
                <a:latin typeface="Loubag Medium"/>
              </a:rPr>
              <a:t>Introduction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60954" y="3873278"/>
            <a:ext cx="6921020" cy="351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858">
                <a:solidFill>
                  <a:srgbClr val="CD595B"/>
                </a:solidFill>
                <a:latin typeface="Nunito Bold"/>
              </a:rPr>
              <a:t>What is the</a:t>
            </a:r>
            <a:r>
              <a:rPr lang="en-US" sz="2858">
                <a:solidFill>
                  <a:srgbClr val="CD595B"/>
                </a:solidFill>
                <a:latin typeface="Nunito Bold"/>
              </a:rPr>
              <a:t> New Normal Shopping?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18504" y="4809953"/>
            <a:ext cx="6805919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>
                <a:solidFill>
                  <a:srgbClr val="0D0608"/>
                </a:solidFill>
                <a:latin typeface="Nunito"/>
              </a:rPr>
              <a:t>the new normal shopping are the habits that we adopted during the pandemic about shopping. </a:t>
            </a:r>
          </a:p>
          <a:p>
            <a:pPr algn="ctr">
              <a:lnSpc>
                <a:spcPts val="3749"/>
              </a:lnSpc>
            </a:pPr>
          </a:p>
          <a:p>
            <a:pPr algn="ctr">
              <a:lnSpc>
                <a:spcPts val="3749"/>
              </a:lnSpc>
            </a:pPr>
            <a:r>
              <a:rPr lang="en-US" sz="2499">
                <a:solidFill>
                  <a:srgbClr val="0D0608"/>
                </a:solidFill>
                <a:latin typeface="Nunito"/>
              </a:rPr>
              <a:t>new people were introduced to online shopping  as most cities all over the world went under a lockdown.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00535" y="175595"/>
            <a:ext cx="5495488" cy="2260555"/>
          </a:xfrm>
          <a:custGeom>
            <a:avLst/>
            <a:gdLst/>
            <a:ahLst/>
            <a:cxnLst/>
            <a:rect r="r" b="b" t="t" l="l"/>
            <a:pathLst>
              <a:path h="2260555" w="5495488">
                <a:moveTo>
                  <a:pt x="0" y="0"/>
                </a:moveTo>
                <a:lnTo>
                  <a:pt x="5495488" y="0"/>
                </a:lnTo>
                <a:lnTo>
                  <a:pt x="5495488" y="2260556"/>
                </a:lnTo>
                <a:lnTo>
                  <a:pt x="0" y="22605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6274" t="-14786" r="-68516" b="-25358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83892" y="8937545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63282" y="386382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2072661" y="1377473"/>
            <a:ext cx="10347715" cy="11510035"/>
            <a:chOff x="687070" y="247650"/>
            <a:chExt cx="11148060" cy="124002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2"/>
              <a:stretch>
                <a:fillRect l="-6649" t="-15949" r="6649" b="-11859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7719141" y="4574868"/>
            <a:ext cx="10115604" cy="2281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016">
                <a:solidFill>
                  <a:srgbClr val="FFFFFF"/>
                </a:solidFill>
                <a:latin typeface="Loubag Medium"/>
              </a:rPr>
              <a:t>Physical vs. Online shopping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20954" y="1028700"/>
            <a:ext cx="1001909" cy="1031376"/>
          </a:xfrm>
          <a:custGeom>
            <a:avLst/>
            <a:gdLst/>
            <a:ahLst/>
            <a:cxnLst/>
            <a:rect r="r" b="b" t="t" l="l"/>
            <a:pathLst>
              <a:path h="1031376" w="1001909">
                <a:moveTo>
                  <a:pt x="0" y="0"/>
                </a:moveTo>
                <a:lnTo>
                  <a:pt x="1001908" y="0"/>
                </a:lnTo>
                <a:lnTo>
                  <a:pt x="1001908" y="1031376"/>
                </a:lnTo>
                <a:lnTo>
                  <a:pt x="0" y="10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83855" y="192733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651383" y="8039250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944650" y="-427259"/>
            <a:ext cx="10835690" cy="11141518"/>
            <a:chOff x="0" y="0"/>
            <a:chExt cx="6350000" cy="65292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2550"/>
              <a:ext cx="6350000" cy="6445403"/>
            </a:xfrm>
            <a:custGeom>
              <a:avLst/>
              <a:gdLst/>
              <a:ahLst/>
              <a:cxnLst/>
              <a:rect r="r" b="b" t="t" l="l"/>
              <a:pathLst>
                <a:path h="6445403" w="635000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6445403"/>
                  </a:lnTo>
                  <a:lnTo>
                    <a:pt x="6350000" y="64454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634027" y="1307832"/>
            <a:ext cx="5873074" cy="2349230"/>
            <a:chOff x="0" y="0"/>
            <a:chExt cx="6350000" cy="254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2"/>
              <a:stretch>
                <a:fillRect l="0" t="-33281" r="0" b="-33281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5080000" y="19050"/>
                  </a:moveTo>
                  <a:cubicBezTo>
                    <a:pt x="5769610" y="19050"/>
                    <a:pt x="6330950" y="580390"/>
                    <a:pt x="6330950" y="1270000"/>
                  </a:cubicBezTo>
                  <a:cubicBezTo>
                    <a:pt x="6330950" y="1959610"/>
                    <a:pt x="5769610" y="2520950"/>
                    <a:pt x="5080000" y="2520950"/>
                  </a:cubicBezTo>
                  <a:lnTo>
                    <a:pt x="1270000" y="2520950"/>
                  </a:lnTo>
                  <a:cubicBezTo>
                    <a:pt x="580390" y="2520950"/>
                    <a:pt x="19050" y="1959610"/>
                    <a:pt x="19050" y="1270000"/>
                  </a:cubicBezTo>
                  <a:cubicBezTo>
                    <a:pt x="19050" y="580390"/>
                    <a:pt x="580390" y="19050"/>
                    <a:pt x="1270000" y="19050"/>
                  </a:cubicBezTo>
                  <a:lnTo>
                    <a:pt x="5080000" y="19050"/>
                  </a:lnTo>
                  <a:moveTo>
                    <a:pt x="5080000" y="0"/>
                  </a:moveTo>
                  <a:lnTo>
                    <a:pt x="1270000" y="0"/>
                  </a:lnTo>
                  <a:cubicBezTo>
                    <a:pt x="568960" y="0"/>
                    <a:pt x="0" y="568960"/>
                    <a:pt x="0" y="1270000"/>
                  </a:cubicBezTo>
                  <a:cubicBezTo>
                    <a:pt x="0" y="1971040"/>
                    <a:pt x="568960" y="2540000"/>
                    <a:pt x="1270000" y="2540000"/>
                  </a:cubicBezTo>
                  <a:lnTo>
                    <a:pt x="5080000" y="2540000"/>
                  </a:lnTo>
                  <a:cubicBezTo>
                    <a:pt x="5781040" y="2540000"/>
                    <a:pt x="6350000" y="1971040"/>
                    <a:pt x="6350000" y="1270000"/>
                  </a:cubicBezTo>
                  <a:cubicBezTo>
                    <a:pt x="6350000" y="568960"/>
                    <a:pt x="5781040" y="0"/>
                    <a:pt x="5080000" y="0"/>
                  </a:cubicBezTo>
                  <a:lnTo>
                    <a:pt x="5080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780899" y="1307832"/>
            <a:ext cx="5873074" cy="2349230"/>
            <a:chOff x="0" y="0"/>
            <a:chExt cx="6350000" cy="254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3"/>
              <a:stretch>
                <a:fillRect l="0" t="-180251" r="0" b="-9428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5080000" y="19050"/>
                  </a:moveTo>
                  <a:cubicBezTo>
                    <a:pt x="5769610" y="19050"/>
                    <a:pt x="6330950" y="580390"/>
                    <a:pt x="6330950" y="1270000"/>
                  </a:cubicBezTo>
                  <a:cubicBezTo>
                    <a:pt x="6330950" y="1959610"/>
                    <a:pt x="5769610" y="2520950"/>
                    <a:pt x="5080000" y="2520950"/>
                  </a:cubicBezTo>
                  <a:lnTo>
                    <a:pt x="1270000" y="2520950"/>
                  </a:lnTo>
                  <a:cubicBezTo>
                    <a:pt x="580390" y="2520950"/>
                    <a:pt x="19050" y="1959610"/>
                    <a:pt x="19050" y="1270000"/>
                  </a:cubicBezTo>
                  <a:cubicBezTo>
                    <a:pt x="19050" y="580390"/>
                    <a:pt x="580390" y="19050"/>
                    <a:pt x="1270000" y="19050"/>
                  </a:cubicBezTo>
                  <a:lnTo>
                    <a:pt x="5080000" y="19050"/>
                  </a:lnTo>
                  <a:moveTo>
                    <a:pt x="5080000" y="0"/>
                  </a:moveTo>
                  <a:lnTo>
                    <a:pt x="1270000" y="0"/>
                  </a:lnTo>
                  <a:cubicBezTo>
                    <a:pt x="568960" y="0"/>
                    <a:pt x="0" y="568960"/>
                    <a:pt x="0" y="1270000"/>
                  </a:cubicBezTo>
                  <a:cubicBezTo>
                    <a:pt x="0" y="1971040"/>
                    <a:pt x="568960" y="2540000"/>
                    <a:pt x="1270000" y="2540000"/>
                  </a:cubicBezTo>
                  <a:lnTo>
                    <a:pt x="5080000" y="2540000"/>
                  </a:lnTo>
                  <a:cubicBezTo>
                    <a:pt x="5781040" y="2540000"/>
                    <a:pt x="6350000" y="1971040"/>
                    <a:pt x="6350000" y="1270000"/>
                  </a:cubicBezTo>
                  <a:cubicBezTo>
                    <a:pt x="6350000" y="568960"/>
                    <a:pt x="5781040" y="0"/>
                    <a:pt x="5080000" y="0"/>
                  </a:cubicBezTo>
                  <a:lnTo>
                    <a:pt x="5080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10459" y="4448290"/>
            <a:ext cx="7720210" cy="1148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016">
                <a:solidFill>
                  <a:srgbClr val="FFFFFF"/>
                </a:solidFill>
                <a:latin typeface="Loubag Medium"/>
              </a:rPr>
              <a:t>Physical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57331" y="4448290"/>
            <a:ext cx="7720210" cy="1148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016">
                <a:solidFill>
                  <a:srgbClr val="0D0608"/>
                </a:solidFill>
                <a:latin typeface="Loubag Medium"/>
              </a:rPr>
              <a:t>Online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38672" y="5691787"/>
            <a:ext cx="6463784" cy="2589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FFFFFF"/>
                </a:solidFill>
                <a:latin typeface="Nunito"/>
              </a:rPr>
              <a:t>some goods can be bargained 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FFFFFF"/>
                </a:solidFill>
                <a:latin typeface="Nunito"/>
              </a:rPr>
              <a:t>high start up cost 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FFFFFF"/>
                </a:solidFill>
                <a:latin typeface="Nunito"/>
              </a:rPr>
              <a:t>reaches local area only 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FFFFFF"/>
                </a:solidFill>
                <a:latin typeface="Nunito"/>
              </a:rPr>
              <a:t>response ony during business hours 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FFFFFF"/>
                </a:solidFill>
                <a:latin typeface="Nunito"/>
              </a:rPr>
              <a:t>requires more employees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10459" y="3179678"/>
            <a:ext cx="1001909" cy="1031376"/>
          </a:xfrm>
          <a:custGeom>
            <a:avLst/>
            <a:gdLst/>
            <a:ahLst/>
            <a:cxnLst/>
            <a:rect r="r" b="b" t="t" l="l"/>
            <a:pathLst>
              <a:path h="1031376" w="1001909">
                <a:moveTo>
                  <a:pt x="0" y="0"/>
                </a:moveTo>
                <a:lnTo>
                  <a:pt x="1001909" y="0"/>
                </a:lnTo>
                <a:lnTo>
                  <a:pt x="1001909" y="1031376"/>
                </a:lnTo>
                <a:lnTo>
                  <a:pt x="0" y="1031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426650" y="436330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1" y="0"/>
                </a:lnTo>
                <a:lnTo>
                  <a:pt x="1150891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855224" y="8528503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1" y="0"/>
                </a:lnTo>
                <a:lnTo>
                  <a:pt x="1150891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780899" y="5939437"/>
            <a:ext cx="6463784" cy="2589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0D0608"/>
                </a:solidFill>
                <a:latin typeface="Nunito"/>
              </a:rPr>
              <a:t>fixed price unless during an offer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0D0608"/>
                </a:solidFill>
                <a:latin typeface="Nunito"/>
              </a:rPr>
              <a:t>low start up cost 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0D0608"/>
                </a:solidFill>
                <a:latin typeface="Nunito"/>
              </a:rPr>
              <a:t>reaches worldwide cities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0D0608"/>
                </a:solidFill>
                <a:latin typeface="Nunito"/>
              </a:rPr>
              <a:t>response is flexible  </a:t>
            </a:r>
          </a:p>
          <a:p>
            <a:pPr marL="603551" indent="-301776" lvl="1">
              <a:lnSpc>
                <a:spcPts val="4193"/>
              </a:lnSpc>
              <a:buFont typeface="Arial"/>
              <a:buChar char="•"/>
            </a:pPr>
            <a:r>
              <a:rPr lang="en-US" sz="2795">
                <a:solidFill>
                  <a:srgbClr val="0D0608"/>
                </a:solidFill>
                <a:latin typeface="Nunito"/>
              </a:rPr>
              <a:t>requires less employees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884129">
            <a:off x="1066413" y="-5108172"/>
            <a:ext cx="13640598" cy="15342185"/>
          </a:xfrm>
          <a:custGeom>
            <a:avLst/>
            <a:gdLst/>
            <a:ahLst/>
            <a:cxnLst/>
            <a:rect r="r" b="b" t="t" l="l"/>
            <a:pathLst>
              <a:path h="15342185" w="13640598">
                <a:moveTo>
                  <a:pt x="13640597" y="0"/>
                </a:moveTo>
                <a:lnTo>
                  <a:pt x="0" y="0"/>
                </a:lnTo>
                <a:lnTo>
                  <a:pt x="0" y="15342185"/>
                </a:lnTo>
                <a:lnTo>
                  <a:pt x="13640597" y="15342185"/>
                </a:lnTo>
                <a:lnTo>
                  <a:pt x="136405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91047" y="3140506"/>
            <a:ext cx="7642582" cy="12699154"/>
          </a:xfrm>
          <a:custGeom>
            <a:avLst/>
            <a:gdLst/>
            <a:ahLst/>
            <a:cxnLst/>
            <a:rect r="r" b="b" t="t" l="l"/>
            <a:pathLst>
              <a:path h="12699154" w="7642582">
                <a:moveTo>
                  <a:pt x="0" y="0"/>
                </a:moveTo>
                <a:lnTo>
                  <a:pt x="7642582" y="0"/>
                </a:lnTo>
                <a:lnTo>
                  <a:pt x="7642582" y="12699155"/>
                </a:lnTo>
                <a:lnTo>
                  <a:pt x="0" y="1269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61252" y="1305098"/>
            <a:ext cx="10257278" cy="2591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0"/>
              </a:lnSpc>
            </a:pPr>
            <a:r>
              <a:rPr lang="en-US" sz="9089">
                <a:solidFill>
                  <a:srgbClr val="231F20"/>
                </a:solidFill>
                <a:latin typeface="Loubag Medium"/>
              </a:rPr>
              <a:t>The Rise of Online Shopping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455268" y="460639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947886" y="2139910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7" y="0"/>
                </a:lnTo>
                <a:lnTo>
                  <a:pt x="972007" y="1000596"/>
                </a:lnTo>
                <a:lnTo>
                  <a:pt x="0" y="1000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982" y="5360610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865839" y="7746511"/>
            <a:ext cx="972008" cy="1000596"/>
          </a:xfrm>
          <a:custGeom>
            <a:avLst/>
            <a:gdLst/>
            <a:ahLst/>
            <a:cxnLst/>
            <a:rect r="r" b="b" t="t" l="l"/>
            <a:pathLst>
              <a:path h="1000596" w="972008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15958" y="8375122"/>
            <a:ext cx="1205213" cy="1240660"/>
          </a:xfrm>
          <a:custGeom>
            <a:avLst/>
            <a:gdLst/>
            <a:ahLst/>
            <a:cxnLst/>
            <a:rect r="r" b="b" t="t" l="l"/>
            <a:pathLst>
              <a:path h="1240660" w="1205213">
                <a:moveTo>
                  <a:pt x="0" y="0"/>
                </a:moveTo>
                <a:lnTo>
                  <a:pt x="1205213" y="0"/>
                </a:lnTo>
                <a:lnTo>
                  <a:pt x="1205213" y="1240661"/>
                </a:lnTo>
                <a:lnTo>
                  <a:pt x="0" y="1240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90747" y="422643"/>
            <a:ext cx="28269494" cy="9441713"/>
            <a:chOff x="0" y="0"/>
            <a:chExt cx="37692659" cy="1258895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9011163" cy="6593071"/>
              <a:chOff x="0" y="0"/>
              <a:chExt cx="6350000" cy="22021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82550"/>
                <a:ext cx="6350000" cy="2118360"/>
              </a:xfrm>
              <a:custGeom>
                <a:avLst/>
                <a:gdLst/>
                <a:ahLst/>
                <a:cxnLst/>
                <a:rect r="r" b="b" t="t" l="l"/>
                <a:pathLst>
                  <a:path h="2118360" w="635000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18681496" y="0"/>
              <a:ext cx="19011163" cy="6593071"/>
              <a:chOff x="0" y="0"/>
              <a:chExt cx="6350000" cy="220218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82550"/>
                <a:ext cx="6350000" cy="2118360"/>
              </a:xfrm>
              <a:custGeom>
                <a:avLst/>
                <a:gdLst/>
                <a:ahLst/>
                <a:cxnLst/>
                <a:rect r="r" b="b" t="t" l="l"/>
                <a:pathLst>
                  <a:path h="2118360" w="635000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18681496" y="5995880"/>
              <a:ext cx="19011163" cy="6593071"/>
              <a:chOff x="0" y="0"/>
              <a:chExt cx="6350000" cy="220218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82550"/>
                <a:ext cx="6350000" cy="2118360"/>
              </a:xfrm>
              <a:custGeom>
                <a:avLst/>
                <a:gdLst/>
                <a:ahLst/>
                <a:cxnLst/>
                <a:rect r="r" b="b" t="t" l="l"/>
                <a:pathLst>
                  <a:path h="2118360" w="635000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0" y="5995880"/>
              <a:ext cx="19011163" cy="6593071"/>
              <a:chOff x="0" y="0"/>
              <a:chExt cx="6350000" cy="220218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82550"/>
                <a:ext cx="6350000" cy="2118360"/>
              </a:xfrm>
              <a:custGeom>
                <a:avLst/>
                <a:gdLst/>
                <a:ahLst/>
                <a:cxnLst/>
                <a:rect r="r" b="b" t="t" l="l"/>
                <a:pathLst>
                  <a:path h="2118360" w="635000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842989" y="2323545"/>
            <a:ext cx="7970873" cy="180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6"/>
              </a:lnSpc>
            </a:pPr>
            <a:r>
              <a:rPr lang="en-US" sz="6327">
                <a:solidFill>
                  <a:srgbClr val="231F20"/>
                </a:solidFill>
                <a:latin typeface="Loubag Medium"/>
              </a:rPr>
              <a:t>The Rise of Online Shoppers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162441" y="1801899"/>
            <a:ext cx="6758041" cy="6683202"/>
            <a:chOff x="0" y="0"/>
            <a:chExt cx="9010722" cy="891093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1261092" y="8493131"/>
              <a:ext cx="775614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2018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897053" y="8493131"/>
              <a:ext cx="775614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2019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4533013" y="8493131"/>
              <a:ext cx="775614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2020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6168974" y="8493131"/>
              <a:ext cx="775614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2021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804934" y="8493131"/>
              <a:ext cx="775614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2022</a:t>
              </a:r>
            </a:p>
          </p:txBody>
        </p: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830919" y="189852"/>
              <a:ext cx="8179803" cy="8179803"/>
              <a:chOff x="0" y="0"/>
              <a:chExt cx="10287000" cy="10287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-63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D0608">
                  <a:alpha val="24706"/>
                </a:srgbClr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256540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D0608">
                  <a:alpha val="24706"/>
                </a:srgbClr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51371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D0608">
                  <a:alpha val="24706"/>
                </a:srgbClr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770890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D0608">
                  <a:alpha val="24706"/>
                </a:srgbClr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D0608">
                  <a:alpha val="60000"/>
                </a:srgbClr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-38100"/>
              <a:ext cx="669343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400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2006851"/>
              <a:ext cx="669343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300 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4051801"/>
              <a:ext cx="669343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200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6096752"/>
              <a:ext cx="669343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100 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387767" y="8141703"/>
              <a:ext cx="281575" cy="417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71"/>
                </a:lnSpc>
              </a:pPr>
              <a:r>
                <a:rPr lang="en-US" sz="1908">
                  <a:solidFill>
                    <a:srgbClr val="0D0608"/>
                  </a:solidFill>
                  <a:latin typeface="Nunito Bold"/>
                </a:rPr>
                <a:t>0 </a:t>
              </a:r>
            </a:p>
          </p:txBody>
        </p: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1477224" y="836158"/>
              <a:ext cx="6887192" cy="4024261"/>
              <a:chOff x="812800" y="812800"/>
              <a:chExt cx="8661400" cy="506095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812800" y="3564489"/>
                <a:ext cx="2316437" cy="2309261"/>
              </a:xfrm>
              <a:custGeom>
                <a:avLst/>
                <a:gdLst/>
                <a:ahLst/>
                <a:cxnLst/>
                <a:rect r="r" b="b" t="t" l="l"/>
                <a:pathLst>
                  <a:path h="2309261" w="2316437">
                    <a:moveTo>
                      <a:pt x="215900" y="2309261"/>
                    </a:moveTo>
                    <a:lnTo>
                      <a:pt x="431800" y="2093361"/>
                    </a:lnTo>
                    <a:lnTo>
                      <a:pt x="215900" y="1877461"/>
                    </a:lnTo>
                    <a:lnTo>
                      <a:pt x="0" y="2093361"/>
                    </a:lnTo>
                    <a:close/>
                    <a:moveTo>
                      <a:pt x="192443" y="2077043"/>
                    </a:moveTo>
                    <a:cubicBezTo>
                      <a:pt x="170772" y="2108193"/>
                      <a:pt x="217686" y="2140831"/>
                      <a:pt x="239357" y="2109679"/>
                    </a:cubicBezTo>
                    <a:cubicBezTo>
                      <a:pt x="239357" y="2109679"/>
                      <a:pt x="239677" y="2109218"/>
                      <a:pt x="240311" y="2108309"/>
                    </a:cubicBezTo>
                    <a:cubicBezTo>
                      <a:pt x="260737" y="2078985"/>
                      <a:pt x="607804" y="1582550"/>
                      <a:pt x="1039323" y="1084183"/>
                    </a:cubicBezTo>
                    <a:cubicBezTo>
                      <a:pt x="1193081" y="906606"/>
                      <a:pt x="1357568" y="728773"/>
                      <a:pt x="1521816" y="571812"/>
                    </a:cubicBezTo>
                    <a:cubicBezTo>
                      <a:pt x="1783989" y="321271"/>
                      <a:pt x="2045003" y="123255"/>
                      <a:pt x="2260209" y="68404"/>
                    </a:cubicBezTo>
                    <a:cubicBezTo>
                      <a:pt x="2266633" y="66767"/>
                      <a:pt x="2273013" y="65261"/>
                      <a:pt x="2279349" y="63888"/>
                    </a:cubicBezTo>
                    <a:cubicBezTo>
                      <a:pt x="2316437" y="55855"/>
                      <a:pt x="2304338" y="0"/>
                      <a:pt x="2267251" y="8034"/>
                    </a:cubicBezTo>
                    <a:cubicBezTo>
                      <a:pt x="2260247" y="9551"/>
                      <a:pt x="2253194" y="11215"/>
                      <a:pt x="2246094" y="13025"/>
                    </a:cubicBezTo>
                    <a:cubicBezTo>
                      <a:pt x="2024040" y="69621"/>
                      <a:pt x="1753263" y="271584"/>
                      <a:pt x="1482332" y="530495"/>
                    </a:cubicBezTo>
                    <a:cubicBezTo>
                      <a:pt x="1316825" y="688658"/>
                      <a:pt x="1151056" y="867835"/>
                      <a:pt x="996118" y="1046774"/>
                    </a:cubicBezTo>
                    <a:cubicBezTo>
                      <a:pt x="562602" y="1547447"/>
                      <a:pt x="213936" y="2046184"/>
                      <a:pt x="193406" y="2075657"/>
                    </a:cubicBezTo>
                    <a:cubicBezTo>
                      <a:pt x="192763" y="2076581"/>
                      <a:pt x="192443" y="2077043"/>
                      <a:pt x="192443" y="2077043"/>
                    </a:cubicBezTo>
                  </a:path>
                </a:pathLst>
              </a:custGeom>
              <a:solidFill>
                <a:srgbClr val="CD595B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2870200" y="3384550"/>
                <a:ext cx="2318187" cy="1040079"/>
              </a:xfrm>
              <a:custGeom>
                <a:avLst/>
                <a:gdLst/>
                <a:ahLst/>
                <a:cxnLst/>
                <a:rect r="r" b="b" t="t" l="l"/>
                <a:pathLst>
                  <a:path h="1040079" w="2318187">
                    <a:moveTo>
                      <a:pt x="215900" y="431800"/>
                    </a:moveTo>
                    <a:lnTo>
                      <a:pt x="431800" y="215900"/>
                    </a:lnTo>
                    <a:lnTo>
                      <a:pt x="215900" y="0"/>
                    </a:lnTo>
                    <a:lnTo>
                      <a:pt x="0" y="215900"/>
                    </a:lnTo>
                    <a:close/>
                    <a:moveTo>
                      <a:pt x="209851" y="187973"/>
                    </a:moveTo>
                    <a:cubicBezTo>
                      <a:pt x="172763" y="196006"/>
                      <a:pt x="184862" y="251861"/>
                      <a:pt x="221949" y="243827"/>
                    </a:cubicBezTo>
                    <a:cubicBezTo>
                      <a:pt x="258584" y="235892"/>
                      <a:pt x="295740" y="232237"/>
                      <a:pt x="333345" y="232307"/>
                    </a:cubicBezTo>
                    <a:cubicBezTo>
                      <a:pt x="508784" y="232635"/>
                      <a:pt x="693441" y="313061"/>
                      <a:pt x="881305" y="421281"/>
                    </a:cubicBezTo>
                    <a:cubicBezTo>
                      <a:pt x="971536" y="473259"/>
                      <a:pt x="1062449" y="531769"/>
                      <a:pt x="1153364" y="591451"/>
                    </a:cubicBezTo>
                    <a:cubicBezTo>
                      <a:pt x="1174765" y="605500"/>
                      <a:pt x="1196167" y="619615"/>
                      <a:pt x="1217558" y="633725"/>
                    </a:cubicBezTo>
                    <a:cubicBezTo>
                      <a:pt x="1513852" y="829166"/>
                      <a:pt x="1808809" y="1022035"/>
                      <a:pt x="2078431" y="1038769"/>
                    </a:cubicBezTo>
                    <a:cubicBezTo>
                      <a:pt x="2093089" y="1039679"/>
                      <a:pt x="2107676" y="1040079"/>
                      <a:pt x="2122189" y="1039945"/>
                    </a:cubicBezTo>
                    <a:cubicBezTo>
                      <a:pt x="2176579" y="1039441"/>
                      <a:pt x="2229929" y="1031439"/>
                      <a:pt x="2282072" y="1014620"/>
                    </a:cubicBezTo>
                    <a:cubicBezTo>
                      <a:pt x="2318187" y="1002971"/>
                      <a:pt x="2300644" y="948581"/>
                      <a:pt x="2264528" y="960230"/>
                    </a:cubicBezTo>
                    <a:cubicBezTo>
                      <a:pt x="2217934" y="975258"/>
                      <a:pt x="2170255" y="982347"/>
                      <a:pt x="2121660" y="982797"/>
                    </a:cubicBezTo>
                    <a:cubicBezTo>
                      <a:pt x="2108496" y="982919"/>
                      <a:pt x="2095266" y="982554"/>
                      <a:pt x="2081971" y="981729"/>
                    </a:cubicBezTo>
                    <a:cubicBezTo>
                      <a:pt x="1820495" y="965501"/>
                      <a:pt x="1535786" y="775172"/>
                      <a:pt x="1249026" y="586019"/>
                    </a:cubicBezTo>
                    <a:cubicBezTo>
                      <a:pt x="1227599" y="571885"/>
                      <a:pt x="1206163" y="557748"/>
                      <a:pt x="1184727" y="543676"/>
                    </a:cubicBezTo>
                    <a:cubicBezTo>
                      <a:pt x="1092868" y="483374"/>
                      <a:pt x="1000999" y="424278"/>
                      <a:pt x="909832" y="371760"/>
                    </a:cubicBezTo>
                    <a:cubicBezTo>
                      <a:pt x="712225" y="257928"/>
                      <a:pt x="517656" y="175501"/>
                      <a:pt x="333452" y="175157"/>
                    </a:cubicBezTo>
                    <a:cubicBezTo>
                      <a:pt x="291724" y="175079"/>
                      <a:pt x="250500" y="179168"/>
                      <a:pt x="209851" y="187973"/>
                    </a:cubicBezTo>
                  </a:path>
                </a:pathLst>
              </a:custGeom>
              <a:solidFill>
                <a:srgbClr val="CD595B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4927600" y="1241617"/>
                <a:ext cx="2320603" cy="3346258"/>
              </a:xfrm>
              <a:custGeom>
                <a:avLst/>
                <a:gdLst/>
                <a:ahLst/>
                <a:cxnLst/>
                <a:rect r="r" b="b" t="t" l="l"/>
                <a:pathLst>
                  <a:path h="3346258" w="2320603">
                    <a:moveTo>
                      <a:pt x="215900" y="3346258"/>
                    </a:moveTo>
                    <a:lnTo>
                      <a:pt x="431800" y="3130358"/>
                    </a:lnTo>
                    <a:lnTo>
                      <a:pt x="215900" y="2914458"/>
                    </a:lnTo>
                    <a:lnTo>
                      <a:pt x="0" y="3130358"/>
                    </a:lnTo>
                    <a:close/>
                    <a:moveTo>
                      <a:pt x="207128" y="3103163"/>
                    </a:moveTo>
                    <a:cubicBezTo>
                      <a:pt x="171013" y="3114812"/>
                      <a:pt x="188556" y="3169202"/>
                      <a:pt x="224672" y="3157553"/>
                    </a:cubicBezTo>
                    <a:cubicBezTo>
                      <a:pt x="346742" y="3118180"/>
                      <a:pt x="461060" y="3033174"/>
                      <a:pt x="569361" y="2914113"/>
                    </a:cubicBezTo>
                    <a:cubicBezTo>
                      <a:pt x="814699" y="2644401"/>
                      <a:pt x="1030362" y="2198229"/>
                      <a:pt x="1245652" y="1732474"/>
                    </a:cubicBezTo>
                    <a:cubicBezTo>
                      <a:pt x="1270601" y="1678500"/>
                      <a:pt x="1295551" y="1624265"/>
                      <a:pt x="1320550" y="1570020"/>
                    </a:cubicBezTo>
                    <a:cubicBezTo>
                      <a:pt x="1600019" y="963601"/>
                      <a:pt x="1884247" y="354205"/>
                      <a:pt x="2244125" y="97956"/>
                    </a:cubicBezTo>
                    <a:cubicBezTo>
                      <a:pt x="2258731" y="87556"/>
                      <a:pt x="2273461" y="77750"/>
                      <a:pt x="2288323" y="68565"/>
                    </a:cubicBezTo>
                    <a:cubicBezTo>
                      <a:pt x="2320603" y="48615"/>
                      <a:pt x="2290557" y="0"/>
                      <a:pt x="2258277" y="19951"/>
                    </a:cubicBezTo>
                    <a:cubicBezTo>
                      <a:pt x="2242373" y="29780"/>
                      <a:pt x="2226608" y="40272"/>
                      <a:pt x="2210977" y="51402"/>
                    </a:cubicBezTo>
                    <a:cubicBezTo>
                      <a:pt x="1845167" y="311875"/>
                      <a:pt x="1553059" y="928957"/>
                      <a:pt x="1268647" y="1546100"/>
                    </a:cubicBezTo>
                    <a:cubicBezTo>
                      <a:pt x="1243657" y="1600326"/>
                      <a:pt x="1218716" y="1654541"/>
                      <a:pt x="1193776" y="1708495"/>
                    </a:cubicBezTo>
                    <a:cubicBezTo>
                      <a:pt x="981267" y="2168234"/>
                      <a:pt x="769317" y="2609359"/>
                      <a:pt x="527085" y="2875657"/>
                    </a:cubicBezTo>
                    <a:cubicBezTo>
                      <a:pt x="426428" y="2986315"/>
                      <a:pt x="320775" y="3066506"/>
                      <a:pt x="207128" y="3103163"/>
                    </a:cubicBezTo>
                  </a:path>
                </a:pathLst>
              </a:custGeom>
              <a:solidFill>
                <a:srgbClr val="CD595B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6985000" y="812800"/>
                <a:ext cx="2489200" cy="688975"/>
              </a:xfrm>
              <a:custGeom>
                <a:avLst/>
                <a:gdLst/>
                <a:ahLst/>
                <a:cxnLst/>
                <a:rect r="r" b="b" t="t" l="l"/>
                <a:pathLst>
                  <a:path h="688975" w="2489200">
                    <a:moveTo>
                      <a:pt x="215900" y="688975"/>
                    </a:moveTo>
                    <a:lnTo>
                      <a:pt x="431800" y="473075"/>
                    </a:lnTo>
                    <a:lnTo>
                      <a:pt x="215900" y="257175"/>
                    </a:lnTo>
                    <a:lnTo>
                      <a:pt x="0" y="473075"/>
                    </a:lnTo>
                    <a:close/>
                    <a:moveTo>
                      <a:pt x="200877" y="448768"/>
                    </a:moveTo>
                    <a:cubicBezTo>
                      <a:pt x="168597" y="468718"/>
                      <a:pt x="198643" y="517333"/>
                      <a:pt x="230923" y="497382"/>
                    </a:cubicBezTo>
                    <a:cubicBezTo>
                      <a:pt x="454230" y="359371"/>
                      <a:pt x="790370" y="289547"/>
                      <a:pt x="1124873" y="255361"/>
                    </a:cubicBezTo>
                    <a:cubicBezTo>
                      <a:pt x="1343876" y="232979"/>
                      <a:pt x="1562333" y="226067"/>
                      <a:pt x="1748875" y="226073"/>
                    </a:cubicBezTo>
                    <a:cubicBezTo>
                      <a:pt x="1896688" y="226078"/>
                      <a:pt x="2024481" y="230429"/>
                      <a:pt x="2116679" y="234891"/>
                    </a:cubicBezTo>
                    <a:cubicBezTo>
                      <a:pt x="2212503" y="239528"/>
                      <a:pt x="2269773" y="244280"/>
                      <a:pt x="2270909" y="244375"/>
                    </a:cubicBezTo>
                    <a:cubicBezTo>
                      <a:pt x="2270918" y="244376"/>
                      <a:pt x="2270923" y="244376"/>
                      <a:pt x="2270923" y="244376"/>
                    </a:cubicBezTo>
                    <a:cubicBezTo>
                      <a:pt x="2308740" y="247532"/>
                      <a:pt x="2313492" y="190580"/>
                      <a:pt x="2275677" y="187424"/>
                    </a:cubicBezTo>
                    <a:cubicBezTo>
                      <a:pt x="2275677" y="187424"/>
                      <a:pt x="2275670" y="187423"/>
                      <a:pt x="2275659" y="187423"/>
                    </a:cubicBezTo>
                    <a:cubicBezTo>
                      <a:pt x="2274505" y="187326"/>
                      <a:pt x="2216499" y="182504"/>
                      <a:pt x="2119441" y="177808"/>
                    </a:cubicBezTo>
                    <a:cubicBezTo>
                      <a:pt x="2026551" y="173312"/>
                      <a:pt x="1897799" y="168928"/>
                      <a:pt x="1748877" y="168923"/>
                    </a:cubicBezTo>
                    <a:cubicBezTo>
                      <a:pt x="1560596" y="168917"/>
                      <a:pt x="1340106" y="175916"/>
                      <a:pt x="1119063" y="198507"/>
                    </a:cubicBezTo>
                    <a:cubicBezTo>
                      <a:pt x="775160" y="233654"/>
                      <a:pt x="430280" y="306989"/>
                      <a:pt x="200877" y="448768"/>
                    </a:cubicBezTo>
                    <a:moveTo>
                      <a:pt x="2273300" y="431800"/>
                    </a:moveTo>
                    <a:lnTo>
                      <a:pt x="2489200" y="215900"/>
                    </a:lnTo>
                    <a:lnTo>
                      <a:pt x="2273300" y="0"/>
                    </a:lnTo>
                    <a:lnTo>
                      <a:pt x="2057400" y="215900"/>
                    </a:lnTo>
                    <a:close/>
                  </a:path>
                </a:pathLst>
              </a:custGeom>
              <a:solidFill>
                <a:srgbClr val="CD595B"/>
              </a:solidFill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367916" y="4791131"/>
            <a:ext cx="6921020" cy="351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858">
                <a:solidFill>
                  <a:srgbClr val="CD595B"/>
                </a:solidFill>
                <a:latin typeface="Nunito Bold"/>
              </a:rPr>
              <a:t>Data from 2018-2022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6920482" y="1382169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1" y="0"/>
                </a:lnTo>
                <a:lnTo>
                  <a:pt x="1150891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0" y="8485101"/>
            <a:ext cx="1492617" cy="1536518"/>
          </a:xfrm>
          <a:custGeom>
            <a:avLst/>
            <a:gdLst/>
            <a:ahLst/>
            <a:cxnLst/>
            <a:rect r="r" b="b" t="t" l="l"/>
            <a:pathLst>
              <a:path h="1536518" w="1492617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677535" y="197429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1" y="0"/>
                </a:lnTo>
                <a:lnTo>
                  <a:pt x="1150891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3747024" y="9102260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E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942640">
            <a:off x="2239611" y="-3752771"/>
            <a:ext cx="12986528" cy="14606524"/>
          </a:xfrm>
          <a:custGeom>
            <a:avLst/>
            <a:gdLst/>
            <a:ahLst/>
            <a:cxnLst/>
            <a:rect r="r" b="b" t="t" l="l"/>
            <a:pathLst>
              <a:path h="14606524" w="12986528">
                <a:moveTo>
                  <a:pt x="12986527" y="0"/>
                </a:moveTo>
                <a:lnTo>
                  <a:pt x="0" y="0"/>
                </a:lnTo>
                <a:lnTo>
                  <a:pt x="0" y="14606525"/>
                </a:lnTo>
                <a:lnTo>
                  <a:pt x="12986527" y="14606525"/>
                </a:lnTo>
                <a:lnTo>
                  <a:pt x="129865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06980" y="2948552"/>
            <a:ext cx="7408766" cy="13582738"/>
          </a:xfrm>
          <a:custGeom>
            <a:avLst/>
            <a:gdLst/>
            <a:ahLst/>
            <a:cxnLst/>
            <a:rect r="r" b="b" t="t" l="l"/>
            <a:pathLst>
              <a:path h="13582738" w="7408766">
                <a:moveTo>
                  <a:pt x="0" y="0"/>
                </a:moveTo>
                <a:lnTo>
                  <a:pt x="7408767" y="0"/>
                </a:lnTo>
                <a:lnTo>
                  <a:pt x="7408767" y="13582738"/>
                </a:lnTo>
                <a:lnTo>
                  <a:pt x="0" y="1358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62215" y="2948552"/>
            <a:ext cx="6821279" cy="10843074"/>
          </a:xfrm>
          <a:custGeom>
            <a:avLst/>
            <a:gdLst/>
            <a:ahLst/>
            <a:cxnLst/>
            <a:rect r="r" b="b" t="t" l="l"/>
            <a:pathLst>
              <a:path h="10843074" w="6821279">
                <a:moveTo>
                  <a:pt x="0" y="0"/>
                </a:moveTo>
                <a:lnTo>
                  <a:pt x="6821279" y="0"/>
                </a:lnTo>
                <a:lnTo>
                  <a:pt x="6821279" y="10843074"/>
                </a:lnTo>
                <a:lnTo>
                  <a:pt x="0" y="10843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76638" y="1763158"/>
            <a:ext cx="9734725" cy="2437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30"/>
              </a:lnSpc>
            </a:pPr>
            <a:r>
              <a:rPr lang="en-US" sz="8509">
                <a:solidFill>
                  <a:srgbClr val="231F20"/>
                </a:solidFill>
                <a:latin typeface="Loubag Medium"/>
              </a:rPr>
              <a:t>The Future of Shopping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18075" y="688440"/>
            <a:ext cx="1150890" cy="1184740"/>
          </a:xfrm>
          <a:custGeom>
            <a:avLst/>
            <a:gdLst/>
            <a:ahLst/>
            <a:cxnLst/>
            <a:rect r="r" b="b" t="t" l="l"/>
            <a:pathLst>
              <a:path h="1184740" w="115089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57921" y="1501503"/>
            <a:ext cx="1001909" cy="1031376"/>
          </a:xfrm>
          <a:custGeom>
            <a:avLst/>
            <a:gdLst/>
            <a:ahLst/>
            <a:cxnLst/>
            <a:rect r="r" b="b" t="t" l="l"/>
            <a:pathLst>
              <a:path h="1031376" w="1001909">
                <a:moveTo>
                  <a:pt x="0" y="0"/>
                </a:moveTo>
                <a:lnTo>
                  <a:pt x="1001908" y="0"/>
                </a:lnTo>
                <a:lnTo>
                  <a:pt x="1001908" y="1031376"/>
                </a:lnTo>
                <a:lnTo>
                  <a:pt x="0" y="10313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DAFnj5vu1ds</dc:identifier>
  <dcterms:modified xsi:type="dcterms:W3CDTF">2011-08-01T06:04:30Z</dcterms:modified>
  <cp:revision>1</cp:revision>
  <dc:title>session 3 shopping </dc:title>
</cp:coreProperties>
</file>