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Code Pro" charset="1" panose="00000500000000000000"/>
      <p:regular r:id="rId11"/>
    </p:embeddedFont>
    <p:embeddedFont>
      <p:font typeface="Code Pro Bold" charset="1" panose="00000800000000000000"/>
      <p:regular r:id="rId12"/>
    </p:embeddedFont>
    <p:embeddedFont>
      <p:font typeface="Code Pro Light" charset="1" panose="00000500000000000000"/>
      <p:regular r:id="rId13"/>
    </p:embeddedFont>
    <p:embeddedFont>
      <p:font typeface="Code Pro Heavy" charset="1" panose="00000A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37359" y="7300948"/>
            <a:ext cx="18962719" cy="1848865"/>
          </a:xfrm>
          <a:custGeom>
            <a:avLst/>
            <a:gdLst/>
            <a:ahLst/>
            <a:cxnLst/>
            <a:rect r="r" b="b" t="t" l="l"/>
            <a:pathLst>
              <a:path h="1848865" w="18962719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7512"/>
            <a:ext cx="8949930" cy="1823548"/>
          </a:xfrm>
          <a:custGeom>
            <a:avLst/>
            <a:gdLst/>
            <a:ahLst/>
            <a:cxnLst/>
            <a:rect r="r" b="b" t="t" l="l"/>
            <a:pathLst>
              <a:path h="1823548" w="8949930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2993" y="2240468"/>
            <a:ext cx="6105229" cy="6469896"/>
          </a:xfrm>
          <a:custGeom>
            <a:avLst/>
            <a:gdLst/>
            <a:ahLst/>
            <a:cxnLst/>
            <a:rect r="r" b="b" t="t" l="l"/>
            <a:pathLst>
              <a:path h="6469896" w="6105229">
                <a:moveTo>
                  <a:pt x="0" y="0"/>
                </a:moveTo>
                <a:lnTo>
                  <a:pt x="6105229" y="0"/>
                </a:lnTo>
                <a:lnTo>
                  <a:pt x="6105229" y="6469896"/>
                </a:lnTo>
                <a:lnTo>
                  <a:pt x="0" y="6469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11270" y="2859691"/>
            <a:ext cx="8346271" cy="3437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2"/>
              </a:lnSpc>
            </a:pPr>
            <a:r>
              <a:rPr lang="en-US" sz="6716" spc="120">
                <a:solidFill>
                  <a:srgbClr val="FFFFFF"/>
                </a:solidFill>
                <a:latin typeface="Fredoka One"/>
              </a:rPr>
              <a:t>MODAL VERBS &amp; CONDITIONALS</a:t>
            </a:r>
          </a:p>
          <a:p>
            <a:pPr algn="ctr">
              <a:lnSpc>
                <a:spcPts val="856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000410" y="7756905"/>
            <a:ext cx="5919408" cy="1206079"/>
          </a:xfrm>
          <a:custGeom>
            <a:avLst/>
            <a:gdLst/>
            <a:ahLst/>
            <a:cxnLst/>
            <a:rect r="r" b="b" t="t" l="l"/>
            <a:pathLst>
              <a:path h="1206079" w="5919408">
                <a:moveTo>
                  <a:pt x="0" y="0"/>
                </a:moveTo>
                <a:lnTo>
                  <a:pt x="5919407" y="0"/>
                </a:lnTo>
                <a:lnTo>
                  <a:pt x="5919407" y="1206079"/>
                </a:lnTo>
                <a:lnTo>
                  <a:pt x="0" y="1206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87864" y="3212940"/>
            <a:ext cx="7399727" cy="400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 One"/>
              </a:rPr>
              <a:t>Thank you for listening!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518128" y="1324016"/>
            <a:ext cx="4883971" cy="5974277"/>
          </a:xfrm>
          <a:custGeom>
            <a:avLst/>
            <a:gdLst/>
            <a:ahLst/>
            <a:cxnLst/>
            <a:rect r="r" b="b" t="t" l="l"/>
            <a:pathLst>
              <a:path h="5974277" w="4883971">
                <a:moveTo>
                  <a:pt x="0" y="0"/>
                </a:moveTo>
                <a:lnTo>
                  <a:pt x="4883971" y="0"/>
                </a:lnTo>
                <a:lnTo>
                  <a:pt x="4883971" y="5974277"/>
                </a:lnTo>
                <a:lnTo>
                  <a:pt x="0" y="597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4454837" y="5212660"/>
            <a:ext cx="3639199" cy="2060696"/>
          </a:xfrm>
          <a:custGeom>
            <a:avLst/>
            <a:gdLst/>
            <a:ahLst/>
            <a:cxnLst/>
            <a:rect r="r" b="b" t="t" l="l"/>
            <a:pathLst>
              <a:path h="2060696" w="3639199">
                <a:moveTo>
                  <a:pt x="0" y="0"/>
                </a:moveTo>
                <a:lnTo>
                  <a:pt x="3639199" y="0"/>
                </a:lnTo>
                <a:lnTo>
                  <a:pt x="3639199" y="2060697"/>
                </a:lnTo>
                <a:lnTo>
                  <a:pt x="0" y="2060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4198" y="2189638"/>
            <a:ext cx="5730493" cy="5907725"/>
          </a:xfrm>
          <a:custGeom>
            <a:avLst/>
            <a:gdLst/>
            <a:ahLst/>
            <a:cxnLst/>
            <a:rect r="r" b="b" t="t" l="l"/>
            <a:pathLst>
              <a:path h="5907725" w="5730493">
                <a:moveTo>
                  <a:pt x="0" y="0"/>
                </a:moveTo>
                <a:lnTo>
                  <a:pt x="5730493" y="0"/>
                </a:lnTo>
                <a:lnTo>
                  <a:pt x="5730493" y="5907724"/>
                </a:lnTo>
                <a:lnTo>
                  <a:pt x="0" y="590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63905" y="8310642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0" y="0"/>
                </a:lnTo>
                <a:lnTo>
                  <a:pt x="4651080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712383" y="1840962"/>
            <a:ext cx="5893869" cy="2642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 One"/>
              </a:rPr>
              <a:t>Lesson</a:t>
            </a:r>
          </a:p>
          <a:p>
            <a:pPr algn="just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 One"/>
              </a:rPr>
              <a:t>Agenda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4590182"/>
            <a:ext cx="2765096" cy="1721272"/>
          </a:xfrm>
          <a:custGeom>
            <a:avLst/>
            <a:gdLst/>
            <a:ahLst/>
            <a:cxnLst/>
            <a:rect r="r" b="b" t="t" l="l"/>
            <a:pathLst>
              <a:path h="1721272" w="2765096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18262" y="1563663"/>
            <a:ext cx="2215674" cy="1379257"/>
          </a:xfrm>
          <a:custGeom>
            <a:avLst/>
            <a:gdLst/>
            <a:ahLst/>
            <a:cxnLst/>
            <a:rect r="r" b="b" t="t" l="l"/>
            <a:pathLst>
              <a:path h="1379257" w="2215674">
                <a:moveTo>
                  <a:pt x="0" y="0"/>
                </a:moveTo>
                <a:lnTo>
                  <a:pt x="2215673" y="0"/>
                </a:lnTo>
                <a:lnTo>
                  <a:pt x="2215673" y="1379257"/>
                </a:lnTo>
                <a:lnTo>
                  <a:pt x="0" y="1379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12383" y="4949873"/>
            <a:ext cx="7495018" cy="3538119"/>
          </a:xfrm>
          <a:custGeom>
            <a:avLst/>
            <a:gdLst/>
            <a:ahLst/>
            <a:cxnLst/>
            <a:rect r="r" b="b" t="t" l="l"/>
            <a:pathLst>
              <a:path h="3538119" w="7495018">
                <a:moveTo>
                  <a:pt x="0" y="0"/>
                </a:moveTo>
                <a:lnTo>
                  <a:pt x="7495018" y="0"/>
                </a:lnTo>
                <a:lnTo>
                  <a:pt x="7495018" y="3538120"/>
                </a:lnTo>
                <a:lnTo>
                  <a:pt x="0" y="3538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1012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001563" y="5734653"/>
            <a:ext cx="652447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</a:rPr>
              <a:t>modal  verbs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01563" y="5172647"/>
            <a:ext cx="442280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</a:rPr>
              <a:t>defination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01563" y="6483983"/>
            <a:ext cx="442280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"/>
              </a:rPr>
              <a:t>types of conditionals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37359" y="7300948"/>
            <a:ext cx="18962719" cy="1848865"/>
          </a:xfrm>
          <a:custGeom>
            <a:avLst/>
            <a:gdLst/>
            <a:ahLst/>
            <a:cxnLst/>
            <a:rect r="r" b="b" t="t" l="l"/>
            <a:pathLst>
              <a:path h="1848865" w="18962719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7512"/>
            <a:ext cx="8949930" cy="1823548"/>
          </a:xfrm>
          <a:custGeom>
            <a:avLst/>
            <a:gdLst/>
            <a:ahLst/>
            <a:cxnLst/>
            <a:rect r="r" b="b" t="t" l="l"/>
            <a:pathLst>
              <a:path h="1823548" w="8949930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94490" y="3129428"/>
            <a:ext cx="3920776" cy="6020385"/>
          </a:xfrm>
          <a:custGeom>
            <a:avLst/>
            <a:gdLst/>
            <a:ahLst/>
            <a:cxnLst/>
            <a:rect r="r" b="b" t="t" l="l"/>
            <a:pathLst>
              <a:path h="6020385" w="3920776">
                <a:moveTo>
                  <a:pt x="0" y="0"/>
                </a:moveTo>
                <a:lnTo>
                  <a:pt x="3920776" y="0"/>
                </a:lnTo>
                <a:lnTo>
                  <a:pt x="3920776" y="6020385"/>
                </a:lnTo>
                <a:lnTo>
                  <a:pt x="0" y="6020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54878" y="468438"/>
            <a:ext cx="9909260" cy="250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0"/>
              </a:lnSpc>
              <a:spcBef>
                <a:spcPct val="0"/>
              </a:spcBef>
            </a:pPr>
            <a:r>
              <a:rPr lang="en-US" sz="7221" spc="129">
                <a:solidFill>
                  <a:srgbClr val="FFFFFF"/>
                </a:solidFill>
                <a:latin typeface="Fredoka One"/>
              </a:rPr>
              <a:t>MODAL VERBS DEFINATION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45185" y="3605418"/>
            <a:ext cx="10330765" cy="3978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3450" spc="34">
                <a:solidFill>
                  <a:srgbClr val="FFFFFF"/>
                </a:solidFill>
                <a:latin typeface="Code Pro"/>
              </a:rPr>
              <a:t>Modal verbs are a special kind of auxiliary or helping verb. </a:t>
            </a:r>
          </a:p>
          <a:p>
            <a:pPr algn="ctr">
              <a:lnSpc>
                <a:spcPts val="4485"/>
              </a:lnSpc>
            </a:pPr>
          </a:p>
          <a:p>
            <a:pPr algn="ctr">
              <a:lnSpc>
                <a:spcPts val="4485"/>
              </a:lnSpc>
              <a:spcBef>
                <a:spcPct val="0"/>
              </a:spcBef>
            </a:pPr>
            <a:r>
              <a:rPr lang="en-US" sz="3450" spc="34">
                <a:solidFill>
                  <a:srgbClr val="FFFFFF"/>
                </a:solidFill>
                <a:latin typeface="Code Pro"/>
              </a:rPr>
              <a:t>A modal verb helps the main verb to express the mood of the subject and at the same time it can indicate possibility, persuasion, ability, willingness, etc.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0506" y="543042"/>
            <a:ext cx="10265760" cy="9200916"/>
          </a:xfrm>
          <a:custGeom>
            <a:avLst/>
            <a:gdLst/>
            <a:ahLst/>
            <a:cxnLst/>
            <a:rect r="r" b="b" t="t" l="l"/>
            <a:pathLst>
              <a:path h="9200916" w="10265760">
                <a:moveTo>
                  <a:pt x="0" y="0"/>
                </a:moveTo>
                <a:lnTo>
                  <a:pt x="10265760" y="0"/>
                </a:lnTo>
                <a:lnTo>
                  <a:pt x="10265760" y="9200916"/>
                </a:lnTo>
                <a:lnTo>
                  <a:pt x="0" y="9200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18668" y="2144841"/>
            <a:ext cx="9549765" cy="250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0"/>
              </a:lnSpc>
              <a:spcBef>
                <a:spcPct val="0"/>
              </a:spcBef>
            </a:pPr>
            <a:r>
              <a:rPr lang="en-US" sz="7221" spc="129">
                <a:solidFill>
                  <a:srgbClr val="000000"/>
                </a:solidFill>
                <a:latin typeface="Fredoka One"/>
              </a:rPr>
              <a:t>EXAMPLES OF MODAL VERBS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1150" y="2106886"/>
            <a:ext cx="16986588" cy="6080706"/>
          </a:xfrm>
          <a:custGeom>
            <a:avLst/>
            <a:gdLst/>
            <a:ahLst/>
            <a:cxnLst/>
            <a:rect r="r" b="b" t="t" l="l"/>
            <a:pathLst>
              <a:path h="6080706" w="16986588">
                <a:moveTo>
                  <a:pt x="0" y="0"/>
                </a:moveTo>
                <a:lnTo>
                  <a:pt x="16986588" y="0"/>
                </a:lnTo>
                <a:lnTo>
                  <a:pt x="16986588" y="6080706"/>
                </a:lnTo>
                <a:lnTo>
                  <a:pt x="0" y="6080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37359" y="7300948"/>
            <a:ext cx="18962719" cy="1848865"/>
          </a:xfrm>
          <a:custGeom>
            <a:avLst/>
            <a:gdLst/>
            <a:ahLst/>
            <a:cxnLst/>
            <a:rect r="r" b="b" t="t" l="l"/>
            <a:pathLst>
              <a:path h="1848865" w="18962719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347512"/>
            <a:ext cx="8949930" cy="1823548"/>
          </a:xfrm>
          <a:custGeom>
            <a:avLst/>
            <a:gdLst/>
            <a:ahLst/>
            <a:cxnLst/>
            <a:rect r="r" b="b" t="t" l="l"/>
            <a:pathLst>
              <a:path h="1823548" w="8949930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45185" y="8586787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94490" y="3129428"/>
            <a:ext cx="3920776" cy="6020385"/>
          </a:xfrm>
          <a:custGeom>
            <a:avLst/>
            <a:gdLst/>
            <a:ahLst/>
            <a:cxnLst/>
            <a:rect r="r" b="b" t="t" l="l"/>
            <a:pathLst>
              <a:path h="6020385" w="3920776">
                <a:moveTo>
                  <a:pt x="0" y="0"/>
                </a:moveTo>
                <a:lnTo>
                  <a:pt x="3920776" y="0"/>
                </a:lnTo>
                <a:lnTo>
                  <a:pt x="3920776" y="6020385"/>
                </a:lnTo>
                <a:lnTo>
                  <a:pt x="0" y="6020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54878" y="468438"/>
            <a:ext cx="12204496" cy="250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0"/>
              </a:lnSpc>
              <a:spcBef>
                <a:spcPct val="0"/>
              </a:spcBef>
            </a:pPr>
            <a:r>
              <a:rPr lang="en-US" sz="7221" spc="129">
                <a:solidFill>
                  <a:srgbClr val="FFFFFF"/>
                </a:solidFill>
                <a:latin typeface="Fredoka One"/>
              </a:rPr>
              <a:t>CONDITIONA SENTENCES  DEFINATION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45185" y="3605418"/>
            <a:ext cx="10330765" cy="1701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  <a:spcBef>
                <a:spcPct val="0"/>
              </a:spcBef>
            </a:pPr>
            <a:r>
              <a:rPr lang="en-US" sz="3450" spc="34">
                <a:solidFill>
                  <a:srgbClr val="FFFFFF"/>
                </a:solidFill>
                <a:latin typeface="Code Pro"/>
              </a:rPr>
              <a:t>A conditional sentence </a:t>
            </a:r>
            <a:r>
              <a:rPr lang="en-US" sz="3450" spc="34">
                <a:solidFill>
                  <a:srgbClr val="FFFFFF"/>
                </a:solidFill>
                <a:latin typeface="Code Pro Medium"/>
              </a:rPr>
              <a:t>refers to a hypothetical situation and its possible consequence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28145" y="9084549"/>
            <a:ext cx="4651081" cy="947658"/>
          </a:xfrm>
          <a:custGeom>
            <a:avLst/>
            <a:gdLst/>
            <a:ahLst/>
            <a:cxnLst/>
            <a:rect r="r" b="b" t="t" l="l"/>
            <a:pathLst>
              <a:path h="947658" w="4651081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8411" y="2950461"/>
            <a:ext cx="14448722" cy="5861274"/>
          </a:xfrm>
          <a:custGeom>
            <a:avLst/>
            <a:gdLst/>
            <a:ahLst/>
            <a:cxnLst/>
            <a:rect r="r" b="b" t="t" l="l"/>
            <a:pathLst>
              <a:path h="5861274" w="14448722">
                <a:moveTo>
                  <a:pt x="0" y="0"/>
                </a:moveTo>
                <a:lnTo>
                  <a:pt x="14448723" y="0"/>
                </a:lnTo>
                <a:lnTo>
                  <a:pt x="14448723" y="5861274"/>
                </a:lnTo>
                <a:lnTo>
                  <a:pt x="0" y="586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00272" y="208810"/>
            <a:ext cx="11845001" cy="377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10"/>
              </a:lnSpc>
            </a:pPr>
            <a:r>
              <a:rPr lang="en-US" sz="7221" spc="129">
                <a:solidFill>
                  <a:srgbClr val="000000"/>
                </a:solidFill>
                <a:latin typeface="Fredoka One"/>
              </a:rPr>
              <a:t>TYPES OF CONDITIONAL SENTENCES</a:t>
            </a:r>
          </a:p>
          <a:p>
            <a:pPr algn="ctr">
              <a:lnSpc>
                <a:spcPts val="101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D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48870" y="1619264"/>
            <a:ext cx="13773002" cy="6953303"/>
          </a:xfrm>
          <a:custGeom>
            <a:avLst/>
            <a:gdLst/>
            <a:ahLst/>
            <a:cxnLst/>
            <a:rect r="r" b="b" t="t" l="l"/>
            <a:pathLst>
              <a:path h="6953303" w="13773002">
                <a:moveTo>
                  <a:pt x="0" y="0"/>
                </a:moveTo>
                <a:lnTo>
                  <a:pt x="13773002" y="0"/>
                </a:lnTo>
                <a:lnTo>
                  <a:pt x="13773002" y="6953304"/>
                </a:lnTo>
                <a:lnTo>
                  <a:pt x="0" y="695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5" t="-5145" r="0" b="-6513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097795" y="7438372"/>
            <a:ext cx="5919408" cy="1206079"/>
          </a:xfrm>
          <a:custGeom>
            <a:avLst/>
            <a:gdLst/>
            <a:ahLst/>
            <a:cxnLst/>
            <a:rect r="r" b="b" t="t" l="l"/>
            <a:pathLst>
              <a:path h="1206079" w="5919408">
                <a:moveTo>
                  <a:pt x="0" y="0"/>
                </a:moveTo>
                <a:lnTo>
                  <a:pt x="5919408" y="0"/>
                </a:lnTo>
                <a:lnTo>
                  <a:pt x="5919408" y="1206080"/>
                </a:lnTo>
                <a:lnTo>
                  <a:pt x="0" y="120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57519" y="3212940"/>
            <a:ext cx="7399727" cy="400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 One"/>
              </a:rPr>
              <a:t>Do you have questions?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830755" y="1642548"/>
            <a:ext cx="6453489" cy="5154725"/>
          </a:xfrm>
          <a:custGeom>
            <a:avLst/>
            <a:gdLst/>
            <a:ahLst/>
            <a:cxnLst/>
            <a:rect r="r" b="b" t="t" l="l"/>
            <a:pathLst>
              <a:path h="5154725" w="6453489">
                <a:moveTo>
                  <a:pt x="0" y="0"/>
                </a:moveTo>
                <a:lnTo>
                  <a:pt x="6453489" y="0"/>
                </a:lnTo>
                <a:lnTo>
                  <a:pt x="6453489" y="5154725"/>
                </a:lnTo>
                <a:lnTo>
                  <a:pt x="0" y="5154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DAFn7iNpPhY</dc:identifier>
  <dcterms:modified xsi:type="dcterms:W3CDTF">2011-08-01T06:04:30Z</dcterms:modified>
  <cp:revision>1</cp:revision>
  <dc:title>Session 10 grammar focus modal 1</dc:title>
</cp:coreProperties>
</file>