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relia" charset="1" panose="00000500000000000000"/>
      <p:regular r:id="rId10"/>
    </p:embeddedFont>
    <p:embeddedFont>
      <p:font typeface="Carelia Italics" charset="1" panose="00000500000000000000"/>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
      <p:font typeface="Open Sans Light" charset="1" panose="020B0306030504020204"/>
      <p:regular r:id="rId16"/>
    </p:embeddedFont>
    <p:embeddedFont>
      <p:font typeface="Open Sans Light Italics" charset="1" panose="020B0306030504020204"/>
      <p:regular r:id="rId17"/>
    </p:embeddedFont>
    <p:embeddedFont>
      <p:font typeface="Open Sans Ultra-Bold" charset="1" panose="00000000000000000000"/>
      <p:regular r:id="rId18"/>
    </p:embeddedFont>
    <p:embeddedFont>
      <p:font typeface="Open Sans Ultra-Bold Italics" charset="1" panose="00000000000000000000"/>
      <p:regular r:id="rId19"/>
    </p:embeddedFont>
    <p:embeddedFont>
      <p:font typeface="Dosis" charset="1" panose="02010503020202060003"/>
      <p:regular r:id="rId20"/>
    </p:embeddedFont>
    <p:embeddedFont>
      <p:font typeface="Dosis Bold" charset="1" panose="02010803020202060003"/>
      <p:regular r:id="rId21"/>
    </p:embeddedFont>
    <p:embeddedFont>
      <p:font typeface="Dosis Extra-Light" charset="1" panose="02010203020202060003"/>
      <p:regular r:id="rId22"/>
    </p:embeddedFont>
    <p:embeddedFont>
      <p:font typeface="Dosis Light" charset="1" panose="02010803020202060003"/>
      <p:regular r:id="rId23"/>
    </p:embeddedFont>
    <p:embeddedFont>
      <p:font typeface="Dosis Medium" charset="1" panose="02010603020202060003"/>
      <p:regular r:id="rId24"/>
    </p:embeddedFont>
    <p:embeddedFont>
      <p:font typeface="Dosis Semi-Bold" charset="1" panose="02010703020202060003"/>
      <p:regular r:id="rId25"/>
    </p:embeddedFont>
    <p:embeddedFont>
      <p:font typeface="Dosis Ultra-Bold" charset="1" panose="020109030202020600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slides/slide1.xml" Type="http://schemas.openxmlformats.org/officeDocument/2006/relationships/slide"/><Relationship Id="rId28" Target="slides/slide2.xml" Type="http://schemas.openxmlformats.org/officeDocument/2006/relationships/slide"/><Relationship Id="rId29" Target="slides/slide3.xml" Type="http://schemas.openxmlformats.org/officeDocument/2006/relationships/slide"/><Relationship Id="rId3" Target="viewProps.xml" Type="http://schemas.openxmlformats.org/officeDocument/2006/relationships/viewProps"/><Relationship Id="rId30" Target="slides/slide4.xml" Type="http://schemas.openxmlformats.org/officeDocument/2006/relationships/slide"/><Relationship Id="rId31" Target="slides/slide5.xml" Type="http://schemas.openxmlformats.org/officeDocument/2006/relationships/slide"/><Relationship Id="rId32" Target="slides/slide6.xml" Type="http://schemas.openxmlformats.org/officeDocument/2006/relationships/slide"/><Relationship Id="rId33" Target="slides/slide7.xml" Type="http://schemas.openxmlformats.org/officeDocument/2006/relationships/slide"/><Relationship Id="rId34" Target="slides/slide8.xml" Type="http://schemas.openxmlformats.org/officeDocument/2006/relationships/slide"/><Relationship Id="rId35" Target="slides/slide9.xml" Type="http://schemas.openxmlformats.org/officeDocument/2006/relationships/slide"/><Relationship Id="rId36" Target="slides/slide10.xml" Type="http://schemas.openxmlformats.org/officeDocument/2006/relationships/slide"/><Relationship Id="rId37" Target="slides/slide11.xml" Type="http://schemas.openxmlformats.org/officeDocument/2006/relationships/slide"/><Relationship Id="rId38" Target="slides/slide12.xml" Type="http://schemas.openxmlformats.org/officeDocument/2006/relationships/slide"/><Relationship Id="rId39" Target="slides/slide1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36.png" Type="http://schemas.openxmlformats.org/officeDocument/2006/relationships/image"/><Relationship Id="rId6" Target="../media/image37.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29.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3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2663033" y="6195861"/>
            <a:ext cx="6914093" cy="5028432"/>
          </a:xfrm>
          <a:custGeom>
            <a:avLst/>
            <a:gdLst/>
            <a:ahLst/>
            <a:cxnLst/>
            <a:rect r="r" b="b" t="t" l="l"/>
            <a:pathLst>
              <a:path h="5028432" w="6914093">
                <a:moveTo>
                  <a:pt x="0" y="0"/>
                </a:moveTo>
                <a:lnTo>
                  <a:pt x="6914093" y="0"/>
                </a:lnTo>
                <a:lnTo>
                  <a:pt x="6914093" y="5028431"/>
                </a:lnTo>
                <a:lnTo>
                  <a:pt x="0" y="50284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029971" y="4820778"/>
            <a:ext cx="10228058" cy="1710875"/>
          </a:xfrm>
          <a:custGeom>
            <a:avLst/>
            <a:gdLst/>
            <a:ahLst/>
            <a:cxnLst/>
            <a:rect r="r" b="b" t="t" l="l"/>
            <a:pathLst>
              <a:path h="1710875" w="10228058">
                <a:moveTo>
                  <a:pt x="0" y="0"/>
                </a:moveTo>
                <a:lnTo>
                  <a:pt x="10228058" y="0"/>
                </a:lnTo>
                <a:lnTo>
                  <a:pt x="10228058" y="1710876"/>
                </a:lnTo>
                <a:lnTo>
                  <a:pt x="0" y="17108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618859" y="1566702"/>
            <a:ext cx="12232689" cy="6782120"/>
          </a:xfrm>
          <a:prstGeom prst="rect">
            <a:avLst/>
          </a:prstGeom>
        </p:spPr>
        <p:txBody>
          <a:bodyPr anchor="t" rtlCol="false" tIns="0" lIns="0" bIns="0" rIns="0">
            <a:spAutoFit/>
          </a:bodyPr>
          <a:lstStyle/>
          <a:p>
            <a:pPr algn="ctr">
              <a:lnSpc>
                <a:spcPts val="27236"/>
              </a:lnSpc>
            </a:pPr>
            <a:r>
              <a:rPr lang="en-US" sz="19454">
                <a:solidFill>
                  <a:srgbClr val="01070A"/>
                </a:solidFill>
                <a:latin typeface="Carelia"/>
              </a:rPr>
              <a:t>Reported speech</a:t>
            </a:r>
          </a:p>
        </p:txBody>
      </p:sp>
      <p:sp>
        <p:nvSpPr>
          <p:cNvPr name="Freeform 6" id="6"/>
          <p:cNvSpPr/>
          <p:nvPr/>
        </p:nvSpPr>
        <p:spPr>
          <a:xfrm flipH="false" flipV="false" rot="0">
            <a:off x="12456379" y="5404911"/>
            <a:ext cx="8246933" cy="6247677"/>
          </a:xfrm>
          <a:custGeom>
            <a:avLst/>
            <a:gdLst/>
            <a:ahLst/>
            <a:cxnLst/>
            <a:rect r="r" b="b" t="t" l="l"/>
            <a:pathLst>
              <a:path h="6247677" w="8246933">
                <a:moveTo>
                  <a:pt x="0" y="0"/>
                </a:moveTo>
                <a:lnTo>
                  <a:pt x="8246933" y="0"/>
                </a:lnTo>
                <a:lnTo>
                  <a:pt x="8246933" y="6247677"/>
                </a:lnTo>
                <a:lnTo>
                  <a:pt x="0" y="62476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5308980" y="-1652824"/>
            <a:ext cx="8905028" cy="5575060"/>
          </a:xfrm>
          <a:custGeom>
            <a:avLst/>
            <a:gdLst/>
            <a:ahLst/>
            <a:cxnLst/>
            <a:rect r="r" b="b" t="t" l="l"/>
            <a:pathLst>
              <a:path h="5575060" w="8905028">
                <a:moveTo>
                  <a:pt x="0" y="0"/>
                </a:moveTo>
                <a:lnTo>
                  <a:pt x="8905029" y="0"/>
                </a:lnTo>
                <a:lnTo>
                  <a:pt x="8905029" y="5575060"/>
                </a:lnTo>
                <a:lnTo>
                  <a:pt x="0" y="55750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3495846">
            <a:off x="-3929800" y="-2685694"/>
            <a:ext cx="5243739" cy="7338566"/>
          </a:xfrm>
          <a:custGeom>
            <a:avLst/>
            <a:gdLst/>
            <a:ahLst/>
            <a:cxnLst/>
            <a:rect r="r" b="b" t="t" l="l"/>
            <a:pathLst>
              <a:path h="7338566" w="5243739">
                <a:moveTo>
                  <a:pt x="0" y="0"/>
                </a:moveTo>
                <a:lnTo>
                  <a:pt x="5243739" y="0"/>
                </a:lnTo>
                <a:lnTo>
                  <a:pt x="5243739" y="7338565"/>
                </a:lnTo>
                <a:lnTo>
                  <a:pt x="0" y="73385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1715255" y="1391367"/>
            <a:ext cx="13118097" cy="8000329"/>
            <a:chOff x="0" y="0"/>
            <a:chExt cx="4021842" cy="2452799"/>
          </a:xfrm>
        </p:grpSpPr>
        <p:sp>
          <p:nvSpPr>
            <p:cNvPr name="Freeform 4" id="4"/>
            <p:cNvSpPr/>
            <p:nvPr/>
          </p:nvSpPr>
          <p:spPr>
            <a:xfrm flipH="false" flipV="false" rot="0">
              <a:off x="0" y="0"/>
              <a:ext cx="4021842" cy="2452800"/>
            </a:xfrm>
            <a:custGeom>
              <a:avLst/>
              <a:gdLst/>
              <a:ahLst/>
              <a:cxnLst/>
              <a:rect r="r" b="b" t="t" l="l"/>
              <a:pathLst>
                <a:path h="2452800" w="4021842">
                  <a:moveTo>
                    <a:pt x="15344" y="0"/>
                  </a:moveTo>
                  <a:lnTo>
                    <a:pt x="4006497" y="0"/>
                  </a:lnTo>
                  <a:cubicBezTo>
                    <a:pt x="4010567" y="0"/>
                    <a:pt x="4014470" y="1617"/>
                    <a:pt x="4017347" y="4494"/>
                  </a:cubicBezTo>
                  <a:cubicBezTo>
                    <a:pt x="4020225" y="7372"/>
                    <a:pt x="4021842" y="11275"/>
                    <a:pt x="4021842" y="15344"/>
                  </a:cubicBezTo>
                  <a:lnTo>
                    <a:pt x="4021842" y="2437455"/>
                  </a:lnTo>
                  <a:cubicBezTo>
                    <a:pt x="4021842" y="2441525"/>
                    <a:pt x="4020225" y="2445428"/>
                    <a:pt x="4017347" y="2448305"/>
                  </a:cubicBezTo>
                  <a:cubicBezTo>
                    <a:pt x="4014470" y="2451183"/>
                    <a:pt x="4010567" y="2452800"/>
                    <a:pt x="4006497" y="2452800"/>
                  </a:cubicBezTo>
                  <a:lnTo>
                    <a:pt x="15344" y="2452800"/>
                  </a:lnTo>
                  <a:cubicBezTo>
                    <a:pt x="11275" y="2452800"/>
                    <a:pt x="7372" y="2451183"/>
                    <a:pt x="4494" y="2448305"/>
                  </a:cubicBezTo>
                  <a:cubicBezTo>
                    <a:pt x="1617" y="2445428"/>
                    <a:pt x="0" y="2441525"/>
                    <a:pt x="0" y="2437455"/>
                  </a:cubicBezTo>
                  <a:lnTo>
                    <a:pt x="0" y="15344"/>
                  </a:lnTo>
                  <a:cubicBezTo>
                    <a:pt x="0" y="11275"/>
                    <a:pt x="1617" y="7372"/>
                    <a:pt x="4494" y="4494"/>
                  </a:cubicBezTo>
                  <a:cubicBezTo>
                    <a:pt x="7372" y="1617"/>
                    <a:pt x="11275" y="0"/>
                    <a:pt x="15344" y="0"/>
                  </a:cubicBezTo>
                  <a:close/>
                </a:path>
              </a:pathLst>
            </a:custGeom>
            <a:solidFill>
              <a:srgbClr val="000000">
                <a:alpha val="31765"/>
              </a:srgbClr>
            </a:solidFill>
            <a:ln>
              <a:no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1921443" y="933053"/>
            <a:ext cx="12705720" cy="8334250"/>
            <a:chOff x="0" y="0"/>
            <a:chExt cx="3895412" cy="2555175"/>
          </a:xfrm>
        </p:grpSpPr>
        <p:sp>
          <p:nvSpPr>
            <p:cNvPr name="Freeform 7" id="7"/>
            <p:cNvSpPr/>
            <p:nvPr/>
          </p:nvSpPr>
          <p:spPr>
            <a:xfrm flipH="false" flipV="false" rot="0">
              <a:off x="0" y="0"/>
              <a:ext cx="3895412" cy="2555175"/>
            </a:xfrm>
            <a:custGeom>
              <a:avLst/>
              <a:gdLst/>
              <a:ahLst/>
              <a:cxnLst/>
              <a:rect r="r" b="b" t="t" l="l"/>
              <a:pathLst>
                <a:path h="2555175" w="3895412">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sp>
        <p:sp>
          <p:nvSpPr>
            <p:cNvPr name="TextBox 8" id="8"/>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117286">
            <a:off x="13532336" y="570411"/>
            <a:ext cx="3828638" cy="4509103"/>
          </a:xfrm>
          <a:custGeom>
            <a:avLst/>
            <a:gdLst/>
            <a:ahLst/>
            <a:cxnLst/>
            <a:rect r="r" b="b" t="t" l="l"/>
            <a:pathLst>
              <a:path h="4509103" w="3828638">
                <a:moveTo>
                  <a:pt x="0" y="0"/>
                </a:moveTo>
                <a:lnTo>
                  <a:pt x="3828638" y="0"/>
                </a:lnTo>
                <a:lnTo>
                  <a:pt x="3828638" y="4509102"/>
                </a:lnTo>
                <a:lnTo>
                  <a:pt x="0" y="4509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2225464" y="239562"/>
            <a:ext cx="1239167" cy="1189600"/>
          </a:xfrm>
          <a:custGeom>
            <a:avLst/>
            <a:gdLst/>
            <a:ahLst/>
            <a:cxnLst/>
            <a:rect r="r" b="b" t="t" l="l"/>
            <a:pathLst>
              <a:path h="1189600" w="1239167">
                <a:moveTo>
                  <a:pt x="0" y="0"/>
                </a:moveTo>
                <a:lnTo>
                  <a:pt x="1239167" y="0"/>
                </a:lnTo>
                <a:lnTo>
                  <a:pt x="1239167" y="1189600"/>
                </a:lnTo>
                <a:lnTo>
                  <a:pt x="0" y="118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3261004" y="1719911"/>
            <a:ext cx="8894674" cy="1086934"/>
          </a:xfrm>
          <a:prstGeom prst="rect">
            <a:avLst/>
          </a:prstGeom>
        </p:spPr>
        <p:txBody>
          <a:bodyPr anchor="t" rtlCol="false" tIns="0" lIns="0" bIns="0" rIns="0">
            <a:spAutoFit/>
          </a:bodyPr>
          <a:lstStyle/>
          <a:p>
            <a:pPr algn="ctr" marL="0" indent="0" lvl="0">
              <a:lnSpc>
                <a:spcPts val="8865"/>
              </a:lnSpc>
              <a:spcBef>
                <a:spcPct val="0"/>
              </a:spcBef>
            </a:pPr>
            <a:r>
              <a:rPr lang="en-US" sz="6332">
                <a:solidFill>
                  <a:srgbClr val="01070A"/>
                </a:solidFill>
                <a:latin typeface="Carelia"/>
              </a:rPr>
              <a:t>Changing tenses</a:t>
            </a:r>
          </a:p>
        </p:txBody>
      </p:sp>
      <p:sp>
        <p:nvSpPr>
          <p:cNvPr name="TextBox 12" id="12"/>
          <p:cNvSpPr txBox="true"/>
          <p:nvPr/>
        </p:nvSpPr>
        <p:spPr>
          <a:xfrm rot="0">
            <a:off x="2949834" y="3468660"/>
            <a:ext cx="10706112" cy="5218318"/>
          </a:xfrm>
          <a:prstGeom prst="rect">
            <a:avLst/>
          </a:prstGeom>
        </p:spPr>
        <p:txBody>
          <a:bodyPr anchor="t" rtlCol="false" tIns="0" lIns="0" bIns="0" rIns="0">
            <a:spAutoFit/>
          </a:bodyPr>
          <a:lstStyle/>
          <a:p>
            <a:pPr>
              <a:lnSpc>
                <a:spcPts val="3751"/>
              </a:lnSpc>
            </a:pPr>
            <a:r>
              <a:rPr lang="en-US" sz="2679">
                <a:solidFill>
                  <a:srgbClr val="01070A"/>
                </a:solidFill>
                <a:latin typeface="Dosis"/>
              </a:rPr>
              <a:t> In reported speech, the tenses often shift back in time, reflecting the perspective of the reporting speaker. </a:t>
            </a:r>
          </a:p>
          <a:p>
            <a:pPr>
              <a:lnSpc>
                <a:spcPts val="3751"/>
              </a:lnSpc>
            </a:pPr>
            <a:r>
              <a:rPr lang="en-US" sz="2679">
                <a:solidFill>
                  <a:srgbClr val="01070A"/>
                </a:solidFill>
                <a:latin typeface="Dosis"/>
              </a:rPr>
              <a:t>Here are some examples of how direct speech (original statement) changes into reported speech (paraphrased statement):</a:t>
            </a:r>
          </a:p>
          <a:p>
            <a:pPr>
              <a:lnSpc>
                <a:spcPts val="3751"/>
              </a:lnSpc>
            </a:pPr>
          </a:p>
          <a:p>
            <a:pPr>
              <a:lnSpc>
                <a:spcPts val="3751"/>
              </a:lnSpc>
            </a:pPr>
            <a:r>
              <a:rPr lang="en-US" sz="2679">
                <a:solidFill>
                  <a:srgbClr val="01070A"/>
                </a:solidFill>
                <a:latin typeface="Dosis"/>
              </a:rPr>
              <a:t>Direct Speech: Present Simple She says, "I work as a teacher."</a:t>
            </a:r>
          </a:p>
          <a:p>
            <a:pPr>
              <a:lnSpc>
                <a:spcPts val="3751"/>
              </a:lnSpc>
            </a:pPr>
            <a:r>
              <a:rPr lang="en-US" sz="2679">
                <a:solidFill>
                  <a:srgbClr val="01070A"/>
                </a:solidFill>
                <a:latin typeface="Dosis"/>
              </a:rPr>
              <a:t>Reported Speech: Past Simple She says that she works as a teacher.</a:t>
            </a:r>
          </a:p>
          <a:p>
            <a:pPr>
              <a:lnSpc>
                <a:spcPts val="3751"/>
              </a:lnSpc>
            </a:pPr>
          </a:p>
          <a:p>
            <a:pPr>
              <a:lnSpc>
                <a:spcPts val="3751"/>
              </a:lnSpc>
            </a:pPr>
            <a:r>
              <a:rPr lang="en-US" sz="2679">
                <a:solidFill>
                  <a:srgbClr val="01070A"/>
                </a:solidFill>
                <a:latin typeface="Dosis"/>
              </a:rPr>
              <a:t>Direct Speech: Present Continuous He says, "I am studying for my exams."</a:t>
            </a:r>
          </a:p>
          <a:p>
            <a:pPr>
              <a:lnSpc>
                <a:spcPts val="3751"/>
              </a:lnSpc>
            </a:pPr>
            <a:r>
              <a:rPr lang="en-US" sz="2679">
                <a:solidFill>
                  <a:srgbClr val="01070A"/>
                </a:solidFill>
                <a:latin typeface="Dosis"/>
              </a:rPr>
              <a:t>Reported Speech: Past Continuous He says that he was studying for his exams.</a:t>
            </a:r>
          </a:p>
          <a:p>
            <a:pPr>
              <a:lnSpc>
                <a:spcPts val="3751"/>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1715255" y="1391367"/>
            <a:ext cx="13118097" cy="8000329"/>
            <a:chOff x="0" y="0"/>
            <a:chExt cx="4021842" cy="2452799"/>
          </a:xfrm>
        </p:grpSpPr>
        <p:sp>
          <p:nvSpPr>
            <p:cNvPr name="Freeform 4" id="4"/>
            <p:cNvSpPr/>
            <p:nvPr/>
          </p:nvSpPr>
          <p:spPr>
            <a:xfrm flipH="false" flipV="false" rot="0">
              <a:off x="0" y="0"/>
              <a:ext cx="4021842" cy="2452800"/>
            </a:xfrm>
            <a:custGeom>
              <a:avLst/>
              <a:gdLst/>
              <a:ahLst/>
              <a:cxnLst/>
              <a:rect r="r" b="b" t="t" l="l"/>
              <a:pathLst>
                <a:path h="2452800" w="4021842">
                  <a:moveTo>
                    <a:pt x="15344" y="0"/>
                  </a:moveTo>
                  <a:lnTo>
                    <a:pt x="4006497" y="0"/>
                  </a:lnTo>
                  <a:cubicBezTo>
                    <a:pt x="4010567" y="0"/>
                    <a:pt x="4014470" y="1617"/>
                    <a:pt x="4017347" y="4494"/>
                  </a:cubicBezTo>
                  <a:cubicBezTo>
                    <a:pt x="4020225" y="7372"/>
                    <a:pt x="4021842" y="11275"/>
                    <a:pt x="4021842" y="15344"/>
                  </a:cubicBezTo>
                  <a:lnTo>
                    <a:pt x="4021842" y="2437455"/>
                  </a:lnTo>
                  <a:cubicBezTo>
                    <a:pt x="4021842" y="2441525"/>
                    <a:pt x="4020225" y="2445428"/>
                    <a:pt x="4017347" y="2448305"/>
                  </a:cubicBezTo>
                  <a:cubicBezTo>
                    <a:pt x="4014470" y="2451183"/>
                    <a:pt x="4010567" y="2452800"/>
                    <a:pt x="4006497" y="2452800"/>
                  </a:cubicBezTo>
                  <a:lnTo>
                    <a:pt x="15344" y="2452800"/>
                  </a:lnTo>
                  <a:cubicBezTo>
                    <a:pt x="11275" y="2452800"/>
                    <a:pt x="7372" y="2451183"/>
                    <a:pt x="4494" y="2448305"/>
                  </a:cubicBezTo>
                  <a:cubicBezTo>
                    <a:pt x="1617" y="2445428"/>
                    <a:pt x="0" y="2441525"/>
                    <a:pt x="0" y="2437455"/>
                  </a:cubicBezTo>
                  <a:lnTo>
                    <a:pt x="0" y="15344"/>
                  </a:lnTo>
                  <a:cubicBezTo>
                    <a:pt x="0" y="11275"/>
                    <a:pt x="1617" y="7372"/>
                    <a:pt x="4494" y="4494"/>
                  </a:cubicBezTo>
                  <a:cubicBezTo>
                    <a:pt x="7372" y="1617"/>
                    <a:pt x="11275" y="0"/>
                    <a:pt x="15344" y="0"/>
                  </a:cubicBezTo>
                  <a:close/>
                </a:path>
              </a:pathLst>
            </a:custGeom>
            <a:solidFill>
              <a:srgbClr val="000000">
                <a:alpha val="31765"/>
              </a:srgbClr>
            </a:solidFill>
            <a:ln>
              <a:no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1921443" y="933053"/>
            <a:ext cx="12705720" cy="8334250"/>
            <a:chOff x="0" y="0"/>
            <a:chExt cx="3895412" cy="2555175"/>
          </a:xfrm>
        </p:grpSpPr>
        <p:sp>
          <p:nvSpPr>
            <p:cNvPr name="Freeform 7" id="7"/>
            <p:cNvSpPr/>
            <p:nvPr/>
          </p:nvSpPr>
          <p:spPr>
            <a:xfrm flipH="false" flipV="false" rot="0">
              <a:off x="0" y="0"/>
              <a:ext cx="3895412" cy="2555175"/>
            </a:xfrm>
            <a:custGeom>
              <a:avLst/>
              <a:gdLst/>
              <a:ahLst/>
              <a:cxnLst/>
              <a:rect r="r" b="b" t="t" l="l"/>
              <a:pathLst>
                <a:path h="2555175" w="3895412">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sp>
        <p:sp>
          <p:nvSpPr>
            <p:cNvPr name="TextBox 8" id="8"/>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117286">
            <a:off x="13532336" y="570411"/>
            <a:ext cx="3828638" cy="4509103"/>
          </a:xfrm>
          <a:custGeom>
            <a:avLst/>
            <a:gdLst/>
            <a:ahLst/>
            <a:cxnLst/>
            <a:rect r="r" b="b" t="t" l="l"/>
            <a:pathLst>
              <a:path h="4509103" w="3828638">
                <a:moveTo>
                  <a:pt x="0" y="0"/>
                </a:moveTo>
                <a:lnTo>
                  <a:pt x="3828638" y="0"/>
                </a:lnTo>
                <a:lnTo>
                  <a:pt x="3828638" y="4509102"/>
                </a:lnTo>
                <a:lnTo>
                  <a:pt x="0" y="4509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2225464" y="239562"/>
            <a:ext cx="1239167" cy="1189600"/>
          </a:xfrm>
          <a:custGeom>
            <a:avLst/>
            <a:gdLst/>
            <a:ahLst/>
            <a:cxnLst/>
            <a:rect r="r" b="b" t="t" l="l"/>
            <a:pathLst>
              <a:path h="1189600" w="1239167">
                <a:moveTo>
                  <a:pt x="0" y="0"/>
                </a:moveTo>
                <a:lnTo>
                  <a:pt x="1239167" y="0"/>
                </a:lnTo>
                <a:lnTo>
                  <a:pt x="1239167" y="1189600"/>
                </a:lnTo>
                <a:lnTo>
                  <a:pt x="0" y="118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2750434" y="2467206"/>
            <a:ext cx="10706112" cy="5694568"/>
          </a:xfrm>
          <a:prstGeom prst="rect">
            <a:avLst/>
          </a:prstGeom>
        </p:spPr>
        <p:txBody>
          <a:bodyPr anchor="t" rtlCol="false" tIns="0" lIns="0" bIns="0" rIns="0">
            <a:spAutoFit/>
          </a:bodyPr>
          <a:lstStyle/>
          <a:p>
            <a:pPr>
              <a:lnSpc>
                <a:spcPts val="3751"/>
              </a:lnSpc>
            </a:pPr>
            <a:r>
              <a:rPr lang="en-US" sz="2679">
                <a:solidFill>
                  <a:srgbClr val="01070A"/>
                </a:solidFill>
                <a:latin typeface="Dosis"/>
              </a:rPr>
              <a:t> Direct Speech: Past Simple They said, "We visited the museum yesterday."</a:t>
            </a:r>
          </a:p>
          <a:p>
            <a:pPr>
              <a:lnSpc>
                <a:spcPts val="3751"/>
              </a:lnSpc>
            </a:pPr>
            <a:r>
              <a:rPr lang="en-US" sz="2679">
                <a:solidFill>
                  <a:srgbClr val="01070A"/>
                </a:solidFill>
                <a:latin typeface="Dosis"/>
              </a:rPr>
              <a:t>Reported Speech: Past Perfect They said that they had visited the museum the day before.</a:t>
            </a:r>
          </a:p>
          <a:p>
            <a:pPr>
              <a:lnSpc>
                <a:spcPts val="3751"/>
              </a:lnSpc>
            </a:pPr>
          </a:p>
          <a:p>
            <a:pPr>
              <a:lnSpc>
                <a:spcPts val="3751"/>
              </a:lnSpc>
            </a:pPr>
            <a:r>
              <a:rPr lang="en-US" sz="2679">
                <a:solidFill>
                  <a:srgbClr val="01070A"/>
                </a:solidFill>
                <a:latin typeface="Dosis"/>
              </a:rPr>
              <a:t>Direct Speech: Present Perfect Lisa says, "I have never been to Paris."</a:t>
            </a:r>
          </a:p>
          <a:p>
            <a:pPr>
              <a:lnSpc>
                <a:spcPts val="3751"/>
              </a:lnSpc>
            </a:pPr>
            <a:r>
              <a:rPr lang="en-US" sz="2679">
                <a:solidFill>
                  <a:srgbClr val="01070A"/>
                </a:solidFill>
                <a:latin typeface="Dosis"/>
              </a:rPr>
              <a:t>Reported Speech: Past Perfect Lisa says that she had never been to Paris.</a:t>
            </a:r>
          </a:p>
          <a:p>
            <a:pPr>
              <a:lnSpc>
                <a:spcPts val="3751"/>
              </a:lnSpc>
            </a:pPr>
          </a:p>
          <a:p>
            <a:pPr>
              <a:lnSpc>
                <a:spcPts val="3751"/>
              </a:lnSpc>
            </a:pPr>
            <a:r>
              <a:rPr lang="en-US" sz="2679">
                <a:solidFill>
                  <a:srgbClr val="01070A"/>
                </a:solidFill>
                <a:latin typeface="Dosis"/>
              </a:rPr>
              <a:t>Direct Speech: Past Continuous She said, "I was reading a book when you called."</a:t>
            </a:r>
          </a:p>
          <a:p>
            <a:pPr>
              <a:lnSpc>
                <a:spcPts val="3751"/>
              </a:lnSpc>
            </a:pPr>
            <a:r>
              <a:rPr lang="en-US" sz="2679">
                <a:solidFill>
                  <a:srgbClr val="01070A"/>
                </a:solidFill>
                <a:latin typeface="Dosis"/>
              </a:rPr>
              <a:t>Reported Speech: Past Perfect Continuous She said that she had been reading a book when I called.</a:t>
            </a:r>
          </a:p>
          <a:p>
            <a:pPr>
              <a:lnSpc>
                <a:spcPts val="3751"/>
              </a:lnSpc>
            </a:pPr>
          </a:p>
          <a:p>
            <a:pPr>
              <a:lnSpc>
                <a:spcPts val="3751"/>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1715255" y="1391367"/>
            <a:ext cx="13118097" cy="8000329"/>
            <a:chOff x="0" y="0"/>
            <a:chExt cx="4021842" cy="2452799"/>
          </a:xfrm>
        </p:grpSpPr>
        <p:sp>
          <p:nvSpPr>
            <p:cNvPr name="Freeform 4" id="4"/>
            <p:cNvSpPr/>
            <p:nvPr/>
          </p:nvSpPr>
          <p:spPr>
            <a:xfrm flipH="false" flipV="false" rot="0">
              <a:off x="0" y="0"/>
              <a:ext cx="4021842" cy="2452800"/>
            </a:xfrm>
            <a:custGeom>
              <a:avLst/>
              <a:gdLst/>
              <a:ahLst/>
              <a:cxnLst/>
              <a:rect r="r" b="b" t="t" l="l"/>
              <a:pathLst>
                <a:path h="2452800" w="4021842">
                  <a:moveTo>
                    <a:pt x="15344" y="0"/>
                  </a:moveTo>
                  <a:lnTo>
                    <a:pt x="4006497" y="0"/>
                  </a:lnTo>
                  <a:cubicBezTo>
                    <a:pt x="4010567" y="0"/>
                    <a:pt x="4014470" y="1617"/>
                    <a:pt x="4017347" y="4494"/>
                  </a:cubicBezTo>
                  <a:cubicBezTo>
                    <a:pt x="4020225" y="7372"/>
                    <a:pt x="4021842" y="11275"/>
                    <a:pt x="4021842" y="15344"/>
                  </a:cubicBezTo>
                  <a:lnTo>
                    <a:pt x="4021842" y="2437455"/>
                  </a:lnTo>
                  <a:cubicBezTo>
                    <a:pt x="4021842" y="2441525"/>
                    <a:pt x="4020225" y="2445428"/>
                    <a:pt x="4017347" y="2448305"/>
                  </a:cubicBezTo>
                  <a:cubicBezTo>
                    <a:pt x="4014470" y="2451183"/>
                    <a:pt x="4010567" y="2452800"/>
                    <a:pt x="4006497" y="2452800"/>
                  </a:cubicBezTo>
                  <a:lnTo>
                    <a:pt x="15344" y="2452800"/>
                  </a:lnTo>
                  <a:cubicBezTo>
                    <a:pt x="11275" y="2452800"/>
                    <a:pt x="7372" y="2451183"/>
                    <a:pt x="4494" y="2448305"/>
                  </a:cubicBezTo>
                  <a:cubicBezTo>
                    <a:pt x="1617" y="2445428"/>
                    <a:pt x="0" y="2441525"/>
                    <a:pt x="0" y="2437455"/>
                  </a:cubicBezTo>
                  <a:lnTo>
                    <a:pt x="0" y="15344"/>
                  </a:lnTo>
                  <a:cubicBezTo>
                    <a:pt x="0" y="11275"/>
                    <a:pt x="1617" y="7372"/>
                    <a:pt x="4494" y="4494"/>
                  </a:cubicBezTo>
                  <a:cubicBezTo>
                    <a:pt x="7372" y="1617"/>
                    <a:pt x="11275" y="0"/>
                    <a:pt x="15344" y="0"/>
                  </a:cubicBezTo>
                  <a:close/>
                </a:path>
              </a:pathLst>
            </a:custGeom>
            <a:solidFill>
              <a:srgbClr val="000000">
                <a:alpha val="31765"/>
              </a:srgbClr>
            </a:solidFill>
            <a:ln>
              <a:no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1921443" y="933053"/>
            <a:ext cx="12705720" cy="8334250"/>
            <a:chOff x="0" y="0"/>
            <a:chExt cx="3895412" cy="2555175"/>
          </a:xfrm>
        </p:grpSpPr>
        <p:sp>
          <p:nvSpPr>
            <p:cNvPr name="Freeform 7" id="7"/>
            <p:cNvSpPr/>
            <p:nvPr/>
          </p:nvSpPr>
          <p:spPr>
            <a:xfrm flipH="false" flipV="false" rot="0">
              <a:off x="0" y="0"/>
              <a:ext cx="3895412" cy="2555175"/>
            </a:xfrm>
            <a:custGeom>
              <a:avLst/>
              <a:gdLst/>
              <a:ahLst/>
              <a:cxnLst/>
              <a:rect r="r" b="b" t="t" l="l"/>
              <a:pathLst>
                <a:path h="2555175" w="3895412">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sp>
        <p:sp>
          <p:nvSpPr>
            <p:cNvPr name="TextBox 8" id="8"/>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117286">
            <a:off x="13532336" y="570411"/>
            <a:ext cx="3828638" cy="4509103"/>
          </a:xfrm>
          <a:custGeom>
            <a:avLst/>
            <a:gdLst/>
            <a:ahLst/>
            <a:cxnLst/>
            <a:rect r="r" b="b" t="t" l="l"/>
            <a:pathLst>
              <a:path h="4509103" w="3828638">
                <a:moveTo>
                  <a:pt x="0" y="0"/>
                </a:moveTo>
                <a:lnTo>
                  <a:pt x="3828638" y="0"/>
                </a:lnTo>
                <a:lnTo>
                  <a:pt x="3828638" y="4509102"/>
                </a:lnTo>
                <a:lnTo>
                  <a:pt x="0" y="4509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2225464" y="239562"/>
            <a:ext cx="1239167" cy="1189600"/>
          </a:xfrm>
          <a:custGeom>
            <a:avLst/>
            <a:gdLst/>
            <a:ahLst/>
            <a:cxnLst/>
            <a:rect r="r" b="b" t="t" l="l"/>
            <a:pathLst>
              <a:path h="1189600" w="1239167">
                <a:moveTo>
                  <a:pt x="0" y="0"/>
                </a:moveTo>
                <a:lnTo>
                  <a:pt x="1239167" y="0"/>
                </a:lnTo>
                <a:lnTo>
                  <a:pt x="1239167" y="1189600"/>
                </a:lnTo>
                <a:lnTo>
                  <a:pt x="0" y="11896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2750434" y="2134982"/>
            <a:ext cx="10706112" cy="7123318"/>
          </a:xfrm>
          <a:prstGeom prst="rect">
            <a:avLst/>
          </a:prstGeom>
        </p:spPr>
        <p:txBody>
          <a:bodyPr anchor="t" rtlCol="false" tIns="0" lIns="0" bIns="0" rIns="0">
            <a:spAutoFit/>
          </a:bodyPr>
          <a:lstStyle/>
          <a:p>
            <a:pPr>
              <a:lnSpc>
                <a:spcPts val="3751"/>
              </a:lnSpc>
            </a:pPr>
            <a:r>
              <a:rPr lang="en-US" sz="2679">
                <a:solidFill>
                  <a:srgbClr val="01070A"/>
                </a:solidFill>
                <a:latin typeface="Dosis"/>
              </a:rPr>
              <a:t> </a:t>
            </a:r>
          </a:p>
          <a:p>
            <a:pPr>
              <a:lnSpc>
                <a:spcPts val="3751"/>
              </a:lnSpc>
            </a:pPr>
            <a:r>
              <a:rPr lang="en-US" sz="2679">
                <a:solidFill>
                  <a:srgbClr val="01070A"/>
                </a:solidFill>
                <a:latin typeface="Dosis Semi-Bold"/>
              </a:rPr>
              <a:t>Direct Speech: Future Simple</a:t>
            </a:r>
            <a:r>
              <a:rPr lang="en-US" sz="2679">
                <a:solidFill>
                  <a:srgbClr val="01070A"/>
                </a:solidFill>
                <a:latin typeface="Dosis"/>
              </a:rPr>
              <a:t> He says, "I will help you with your project."</a:t>
            </a:r>
          </a:p>
          <a:p>
            <a:pPr>
              <a:lnSpc>
                <a:spcPts val="3751"/>
              </a:lnSpc>
            </a:pPr>
            <a:r>
              <a:rPr lang="en-US" sz="2679">
                <a:solidFill>
                  <a:srgbClr val="01070A"/>
                </a:solidFill>
                <a:latin typeface="Dosis Semi-Bold"/>
              </a:rPr>
              <a:t>Reported Speech: Conditional (would)</a:t>
            </a:r>
            <a:r>
              <a:rPr lang="en-US" sz="2679">
                <a:solidFill>
                  <a:srgbClr val="01070A"/>
                </a:solidFill>
                <a:latin typeface="Dosis"/>
              </a:rPr>
              <a:t> He says that he would help me with my project.</a:t>
            </a:r>
          </a:p>
          <a:p>
            <a:pPr>
              <a:lnSpc>
                <a:spcPts val="3751"/>
              </a:lnSpc>
            </a:pPr>
          </a:p>
          <a:p>
            <a:pPr>
              <a:lnSpc>
                <a:spcPts val="3751"/>
              </a:lnSpc>
            </a:pPr>
            <a:r>
              <a:rPr lang="en-US" sz="2679">
                <a:solidFill>
                  <a:srgbClr val="01070A"/>
                </a:solidFill>
                <a:latin typeface="Dosis Semi-Bold"/>
              </a:rPr>
              <a:t>Direct Speech: Present Simple (Habit)</a:t>
            </a:r>
            <a:r>
              <a:rPr lang="en-US" sz="2679">
                <a:solidFill>
                  <a:srgbClr val="01070A"/>
                </a:solidFill>
                <a:latin typeface="Dosis"/>
              </a:rPr>
              <a:t> They said, "We always go jogging in the morning."</a:t>
            </a:r>
          </a:p>
          <a:p>
            <a:pPr>
              <a:lnSpc>
                <a:spcPts val="3751"/>
              </a:lnSpc>
            </a:pPr>
            <a:r>
              <a:rPr lang="en-US" sz="2679">
                <a:solidFill>
                  <a:srgbClr val="01070A"/>
                </a:solidFill>
                <a:latin typeface="Dosis Semi-Bold"/>
              </a:rPr>
              <a:t>Reported Speech: Past Simple (Habit)</a:t>
            </a:r>
            <a:r>
              <a:rPr lang="en-US" sz="2679">
                <a:solidFill>
                  <a:srgbClr val="01070A"/>
                </a:solidFill>
                <a:latin typeface="Dosis"/>
              </a:rPr>
              <a:t> They said that they always went jogging in the morning.</a:t>
            </a:r>
          </a:p>
          <a:p>
            <a:pPr>
              <a:lnSpc>
                <a:spcPts val="3751"/>
              </a:lnSpc>
            </a:pPr>
          </a:p>
          <a:p>
            <a:pPr>
              <a:lnSpc>
                <a:spcPts val="3751"/>
              </a:lnSpc>
            </a:pPr>
            <a:r>
              <a:rPr lang="en-US" sz="2679">
                <a:solidFill>
                  <a:srgbClr val="01070A"/>
                </a:solidFill>
                <a:latin typeface="Dosis Semi-Bold"/>
              </a:rPr>
              <a:t>Direct Speech: Present Perfect</a:t>
            </a:r>
            <a:r>
              <a:rPr lang="en-US" sz="2679">
                <a:solidFill>
                  <a:srgbClr val="01070A"/>
                </a:solidFill>
                <a:latin typeface="Dosis"/>
              </a:rPr>
              <a:t> She says, "I've just finished my assignment."</a:t>
            </a:r>
          </a:p>
          <a:p>
            <a:pPr>
              <a:lnSpc>
                <a:spcPts val="3751"/>
              </a:lnSpc>
            </a:pPr>
            <a:r>
              <a:rPr lang="en-US" sz="2679">
                <a:solidFill>
                  <a:srgbClr val="01070A"/>
                </a:solidFill>
                <a:latin typeface="Dosis Semi-Bold"/>
              </a:rPr>
              <a:t>Reported Speech: Past Perfect</a:t>
            </a:r>
            <a:r>
              <a:rPr lang="en-US" sz="2679">
                <a:solidFill>
                  <a:srgbClr val="01070A"/>
                </a:solidFill>
                <a:latin typeface="Dosis"/>
              </a:rPr>
              <a:t> She says that she had just finished her assignment.</a:t>
            </a:r>
          </a:p>
          <a:p>
            <a:pPr>
              <a:lnSpc>
                <a:spcPts val="3751"/>
              </a:lnSpc>
            </a:pPr>
          </a:p>
          <a:p>
            <a:pPr>
              <a:lnSpc>
                <a:spcPts val="3751"/>
              </a:lnSpc>
            </a:pPr>
          </a:p>
          <a:p>
            <a:pPr>
              <a:lnSpc>
                <a:spcPts val="3751"/>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alpha val="0"/>
              </a:srgbClr>
            </a:solidFill>
            <a:ln w="657225">
              <a:solidFill>
                <a:srgbClr val="1E3F48"/>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10775654" y="5143500"/>
            <a:ext cx="9448343" cy="5616757"/>
          </a:xfrm>
          <a:custGeom>
            <a:avLst/>
            <a:gdLst/>
            <a:ahLst/>
            <a:cxnLst/>
            <a:rect r="r" b="b" t="t" l="l"/>
            <a:pathLst>
              <a:path h="5616757" w="9448343">
                <a:moveTo>
                  <a:pt x="0" y="0"/>
                </a:moveTo>
                <a:lnTo>
                  <a:pt x="9448342" y="0"/>
                </a:lnTo>
                <a:lnTo>
                  <a:pt x="9448342" y="5616757"/>
                </a:lnTo>
                <a:lnTo>
                  <a:pt x="0" y="56167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400634" y="5428244"/>
            <a:ext cx="8436357" cy="5844796"/>
          </a:xfrm>
          <a:custGeom>
            <a:avLst/>
            <a:gdLst/>
            <a:ahLst/>
            <a:cxnLst/>
            <a:rect r="r" b="b" t="t" l="l"/>
            <a:pathLst>
              <a:path h="5844796" w="8436357">
                <a:moveTo>
                  <a:pt x="0" y="0"/>
                </a:moveTo>
                <a:lnTo>
                  <a:pt x="8436357" y="0"/>
                </a:lnTo>
                <a:lnTo>
                  <a:pt x="8436357" y="5844796"/>
                </a:lnTo>
                <a:lnTo>
                  <a:pt x="0" y="5844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483456" y="2365012"/>
            <a:ext cx="13321088" cy="1794883"/>
          </a:xfrm>
          <a:prstGeom prst="rect">
            <a:avLst/>
          </a:prstGeom>
        </p:spPr>
        <p:txBody>
          <a:bodyPr anchor="t" rtlCol="false" tIns="0" lIns="0" bIns="0" rIns="0">
            <a:spAutoFit/>
          </a:bodyPr>
          <a:lstStyle/>
          <a:p>
            <a:pPr algn="ctr">
              <a:lnSpc>
                <a:spcPts val="14797"/>
              </a:lnSpc>
            </a:pPr>
            <a:r>
              <a:rPr lang="en-US" sz="10569">
                <a:solidFill>
                  <a:srgbClr val="01070A"/>
                </a:solidFill>
                <a:latin typeface="Carelia"/>
              </a:rPr>
              <a:t>Thanks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622403" y="-589740"/>
            <a:ext cx="9048214" cy="12247451"/>
            <a:chOff x="0" y="0"/>
            <a:chExt cx="2383069" cy="3225666"/>
          </a:xfrm>
        </p:grpSpPr>
        <p:sp>
          <p:nvSpPr>
            <p:cNvPr name="Freeform 4" id="4"/>
            <p:cNvSpPr/>
            <p:nvPr/>
          </p:nvSpPr>
          <p:spPr>
            <a:xfrm flipH="false" flipV="false" rot="0">
              <a:off x="0" y="0"/>
              <a:ext cx="2383069" cy="3225666"/>
            </a:xfrm>
            <a:custGeom>
              <a:avLst/>
              <a:gdLst/>
              <a:ahLst/>
              <a:cxnLst/>
              <a:rect r="r" b="b" t="t" l="l"/>
              <a:pathLst>
                <a:path h="3225666" w="2383069">
                  <a:moveTo>
                    <a:pt x="0" y="0"/>
                  </a:moveTo>
                  <a:lnTo>
                    <a:pt x="2383069" y="0"/>
                  </a:lnTo>
                  <a:lnTo>
                    <a:pt x="2383069" y="3225666"/>
                  </a:lnTo>
                  <a:lnTo>
                    <a:pt x="0" y="3225666"/>
                  </a:lnTo>
                  <a:close/>
                </a:path>
              </a:pathLst>
            </a:custGeom>
            <a:solidFill>
              <a:srgbClr val="FFFFFF"/>
            </a:solidFill>
            <a:ln w="38100">
              <a:solidFill>
                <a:srgbClr val="000000"/>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11049464" y="5210885"/>
            <a:ext cx="5565196" cy="4047415"/>
          </a:xfrm>
          <a:custGeom>
            <a:avLst/>
            <a:gdLst/>
            <a:ahLst/>
            <a:cxnLst/>
            <a:rect r="r" b="b" t="t" l="l"/>
            <a:pathLst>
              <a:path h="4047415" w="5565196">
                <a:moveTo>
                  <a:pt x="5565196" y="0"/>
                </a:moveTo>
                <a:lnTo>
                  <a:pt x="0" y="0"/>
                </a:lnTo>
                <a:lnTo>
                  <a:pt x="0" y="4047415"/>
                </a:lnTo>
                <a:lnTo>
                  <a:pt x="5565196" y="4047415"/>
                </a:lnTo>
                <a:lnTo>
                  <a:pt x="5565196"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379267" y="1551332"/>
            <a:ext cx="5394683" cy="1193457"/>
          </a:xfrm>
          <a:prstGeom prst="rect">
            <a:avLst/>
          </a:prstGeom>
        </p:spPr>
        <p:txBody>
          <a:bodyPr anchor="t" rtlCol="false" tIns="0" lIns="0" bIns="0" rIns="0">
            <a:spAutoFit/>
          </a:bodyPr>
          <a:lstStyle/>
          <a:p>
            <a:pPr algn="ctr" marL="0" indent="0" lvl="0">
              <a:lnSpc>
                <a:spcPts val="9764"/>
              </a:lnSpc>
              <a:spcBef>
                <a:spcPct val="0"/>
              </a:spcBef>
            </a:pPr>
            <a:r>
              <a:rPr lang="en-US" sz="6974">
                <a:solidFill>
                  <a:srgbClr val="01070A"/>
                </a:solidFill>
                <a:latin typeface="Carelia"/>
              </a:rPr>
              <a:t>Overview</a:t>
            </a:r>
          </a:p>
        </p:txBody>
      </p:sp>
      <p:sp>
        <p:nvSpPr>
          <p:cNvPr name="TextBox 8" id="8"/>
          <p:cNvSpPr txBox="true"/>
          <p:nvPr/>
        </p:nvSpPr>
        <p:spPr>
          <a:xfrm rot="0">
            <a:off x="4870104" y="2959261"/>
            <a:ext cx="6590706" cy="4650670"/>
          </a:xfrm>
          <a:prstGeom prst="rect">
            <a:avLst/>
          </a:prstGeom>
        </p:spPr>
        <p:txBody>
          <a:bodyPr anchor="t" rtlCol="false" tIns="0" lIns="0" bIns="0" rIns="0">
            <a:spAutoFit/>
          </a:bodyPr>
          <a:lstStyle/>
          <a:p>
            <a:pPr marL="950553" indent="-475277" lvl="1">
              <a:lnSpc>
                <a:spcPts val="6163"/>
              </a:lnSpc>
              <a:buFont typeface="Arial"/>
              <a:buChar char="•"/>
            </a:pPr>
            <a:r>
              <a:rPr lang="en-US" sz="4402">
                <a:solidFill>
                  <a:srgbClr val="01070A"/>
                </a:solidFill>
                <a:latin typeface="Dosis"/>
              </a:rPr>
              <a:t>Introduction</a:t>
            </a:r>
          </a:p>
          <a:p>
            <a:pPr marL="950553" indent="-475277" lvl="1">
              <a:lnSpc>
                <a:spcPts val="6163"/>
              </a:lnSpc>
              <a:buFont typeface="Arial"/>
              <a:buChar char="•"/>
            </a:pPr>
            <a:r>
              <a:rPr lang="en-US" sz="4402">
                <a:solidFill>
                  <a:srgbClr val="01070A"/>
                </a:solidFill>
                <a:latin typeface="Dosis"/>
              </a:rPr>
              <a:t>importance of understanding reported speech </a:t>
            </a:r>
          </a:p>
          <a:p>
            <a:pPr marL="950553" indent="-475277" lvl="1">
              <a:lnSpc>
                <a:spcPts val="6163"/>
              </a:lnSpc>
              <a:buFont typeface="Arial"/>
              <a:buChar char="•"/>
            </a:pPr>
            <a:r>
              <a:rPr lang="en-US" sz="4402">
                <a:solidFill>
                  <a:srgbClr val="01070A"/>
                </a:solidFill>
                <a:latin typeface="Dosis"/>
              </a:rPr>
              <a:t>types of speech</a:t>
            </a:r>
          </a:p>
          <a:p>
            <a:pPr marL="950553" indent="-475277" lvl="1">
              <a:lnSpc>
                <a:spcPts val="6163"/>
              </a:lnSpc>
              <a:buFont typeface="Arial"/>
              <a:buChar char="•"/>
            </a:pPr>
            <a:r>
              <a:rPr lang="en-US" sz="4402">
                <a:solidFill>
                  <a:srgbClr val="01070A"/>
                </a:solidFill>
                <a:latin typeface="Dosis"/>
              </a:rPr>
              <a:t>changing tenses </a:t>
            </a:r>
          </a:p>
        </p:txBody>
      </p:sp>
      <p:sp>
        <p:nvSpPr>
          <p:cNvPr name="Freeform 9" id="9"/>
          <p:cNvSpPr/>
          <p:nvPr/>
        </p:nvSpPr>
        <p:spPr>
          <a:xfrm flipH="true" flipV="false" rot="0">
            <a:off x="1355002" y="5873946"/>
            <a:ext cx="3190321" cy="3316969"/>
          </a:xfrm>
          <a:custGeom>
            <a:avLst/>
            <a:gdLst/>
            <a:ahLst/>
            <a:cxnLst/>
            <a:rect r="r" b="b" t="t" l="l"/>
            <a:pathLst>
              <a:path h="3316969" w="3190321">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2030095"/>
            <a:ext cx="13293258" cy="6791564"/>
            <a:chOff x="0" y="0"/>
            <a:chExt cx="3501105" cy="1788725"/>
          </a:xfrm>
        </p:grpSpPr>
        <p:sp>
          <p:nvSpPr>
            <p:cNvPr name="Freeform 4" id="4"/>
            <p:cNvSpPr/>
            <p:nvPr/>
          </p:nvSpPr>
          <p:spPr>
            <a:xfrm flipH="false" flipV="false" rot="0">
              <a:off x="0" y="0"/>
              <a:ext cx="3501105" cy="1788725"/>
            </a:xfrm>
            <a:custGeom>
              <a:avLst/>
              <a:gdLst/>
              <a:ahLst/>
              <a:cxnLst/>
              <a:rect r="r" b="b" t="t" l="l"/>
              <a:pathLst>
                <a:path h="1788725" w="3501105">
                  <a:moveTo>
                    <a:pt x="0" y="0"/>
                  </a:moveTo>
                  <a:lnTo>
                    <a:pt x="3501105" y="0"/>
                  </a:lnTo>
                  <a:lnTo>
                    <a:pt x="3501105" y="1788725"/>
                  </a:lnTo>
                  <a:lnTo>
                    <a:pt x="0" y="1788725"/>
                  </a:lnTo>
                  <a:close/>
                </a:path>
              </a:pathLst>
            </a:custGeom>
            <a:solidFill>
              <a:srgbClr val="000000">
                <a:alpha val="31765"/>
              </a:srgbClr>
            </a:solidFill>
            <a:ln w="38100">
              <a:solidFill>
                <a:srgbClr val="000000">
                  <a:alpha val="31765"/>
                </a:srgbClr>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2497371" y="1747718"/>
            <a:ext cx="13293258" cy="6791564"/>
            <a:chOff x="0" y="0"/>
            <a:chExt cx="3501105" cy="1788725"/>
          </a:xfrm>
        </p:grpSpPr>
        <p:sp>
          <p:nvSpPr>
            <p:cNvPr name="Freeform 7" id="7"/>
            <p:cNvSpPr/>
            <p:nvPr/>
          </p:nvSpPr>
          <p:spPr>
            <a:xfrm flipH="false" flipV="false" rot="0">
              <a:off x="0" y="0"/>
              <a:ext cx="3501105" cy="1788725"/>
            </a:xfrm>
            <a:custGeom>
              <a:avLst/>
              <a:gdLst/>
              <a:ahLst/>
              <a:cxnLst/>
              <a:rect r="r" b="b" t="t" l="l"/>
              <a:pathLst>
                <a:path h="1788725" w="350110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a:solidFill>
                <a:srgbClr val="000000"/>
              </a:solidFill>
            </a:ln>
          </p:spPr>
        </p:sp>
        <p:sp>
          <p:nvSpPr>
            <p:cNvPr name="TextBox 8" id="8"/>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6928985" y="1314623"/>
            <a:ext cx="3667332" cy="946839"/>
          </a:xfrm>
          <a:custGeom>
            <a:avLst/>
            <a:gdLst/>
            <a:ahLst/>
            <a:cxnLst/>
            <a:rect r="r" b="b" t="t" l="l"/>
            <a:pathLst>
              <a:path h="946839" w="3667332">
                <a:moveTo>
                  <a:pt x="0" y="0"/>
                </a:moveTo>
                <a:lnTo>
                  <a:pt x="3667333" y="0"/>
                </a:lnTo>
                <a:lnTo>
                  <a:pt x="3667333" y="946839"/>
                </a:lnTo>
                <a:lnTo>
                  <a:pt x="0" y="9468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302188" y="5976034"/>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302188" y="4131793"/>
            <a:ext cx="2622717" cy="324263"/>
          </a:xfrm>
          <a:custGeom>
            <a:avLst/>
            <a:gdLst/>
            <a:ahLst/>
            <a:cxnLst/>
            <a:rect r="r" b="b" t="t" l="l"/>
            <a:pathLst>
              <a:path h="324263" w="2622717">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2469465" y="5905716"/>
            <a:ext cx="6921795" cy="4114800"/>
          </a:xfrm>
          <a:custGeom>
            <a:avLst/>
            <a:gdLst/>
            <a:ahLst/>
            <a:cxnLst/>
            <a:rect r="r" b="b" t="t" l="l"/>
            <a:pathLst>
              <a:path h="4114800" w="6921795">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6332393" y="2559119"/>
            <a:ext cx="5623213" cy="1086343"/>
          </a:xfrm>
          <a:prstGeom prst="rect">
            <a:avLst/>
          </a:prstGeom>
        </p:spPr>
        <p:txBody>
          <a:bodyPr anchor="t" rtlCol="false" tIns="0" lIns="0" bIns="0" rIns="0">
            <a:spAutoFit/>
          </a:bodyPr>
          <a:lstStyle/>
          <a:p>
            <a:pPr algn="ctr" marL="0" indent="0" lvl="0">
              <a:lnSpc>
                <a:spcPts val="8865"/>
              </a:lnSpc>
              <a:spcBef>
                <a:spcPct val="0"/>
              </a:spcBef>
            </a:pPr>
            <a:r>
              <a:rPr lang="en-US" sz="6332">
                <a:solidFill>
                  <a:srgbClr val="01070A"/>
                </a:solidFill>
                <a:latin typeface="Carelia"/>
              </a:rPr>
              <a:t>Introduction</a:t>
            </a:r>
          </a:p>
        </p:txBody>
      </p:sp>
      <p:sp>
        <p:nvSpPr>
          <p:cNvPr name="TextBox 14" id="14"/>
          <p:cNvSpPr txBox="true"/>
          <p:nvPr/>
        </p:nvSpPr>
        <p:spPr>
          <a:xfrm rot="0">
            <a:off x="4302188" y="6596417"/>
            <a:ext cx="7913275" cy="1299036"/>
          </a:xfrm>
          <a:prstGeom prst="rect">
            <a:avLst/>
          </a:prstGeom>
        </p:spPr>
        <p:txBody>
          <a:bodyPr anchor="t" rtlCol="false" tIns="0" lIns="0" bIns="0" rIns="0">
            <a:spAutoFit/>
          </a:bodyPr>
          <a:lstStyle/>
          <a:p>
            <a:pPr algn="l" marL="535834" indent="-267917" lvl="1">
              <a:lnSpc>
                <a:spcPts val="3474"/>
              </a:lnSpc>
              <a:spcBef>
                <a:spcPct val="0"/>
              </a:spcBef>
              <a:buFont typeface="Arial"/>
              <a:buChar char="•"/>
            </a:pPr>
            <a:r>
              <a:rPr lang="en-US" sz="2481" strike="noStrike" u="none">
                <a:solidFill>
                  <a:srgbClr val="01070A"/>
                </a:solidFill>
                <a:latin typeface="Dosis"/>
              </a:rPr>
              <a:t>Lorem ipsum dolor sit amet, consectetur adipiscing elit. Nulla ullamcorper nulla et blandit ultrices. Nulla aliquam congue enim. Duis imperdiet bibendum.</a:t>
            </a:r>
          </a:p>
        </p:txBody>
      </p:sp>
      <p:sp>
        <p:nvSpPr>
          <p:cNvPr name="TextBox 15" id="15"/>
          <p:cNvSpPr txBox="true"/>
          <p:nvPr/>
        </p:nvSpPr>
        <p:spPr>
          <a:xfrm rot="0">
            <a:off x="4302188" y="5768421"/>
            <a:ext cx="1904489" cy="488776"/>
          </a:xfrm>
          <a:prstGeom prst="rect">
            <a:avLst/>
          </a:prstGeom>
        </p:spPr>
        <p:txBody>
          <a:bodyPr anchor="t" rtlCol="false" tIns="0" lIns="0" bIns="0" rIns="0">
            <a:spAutoFit/>
          </a:bodyPr>
          <a:lstStyle/>
          <a:p>
            <a:pPr algn="l">
              <a:lnSpc>
                <a:spcPts val="4034"/>
              </a:lnSpc>
            </a:pPr>
            <a:r>
              <a:rPr lang="en-US" sz="2881">
                <a:solidFill>
                  <a:srgbClr val="01070A"/>
                </a:solidFill>
                <a:latin typeface="Dosis Medium"/>
              </a:rPr>
              <a:t>The book</a:t>
            </a:r>
          </a:p>
        </p:txBody>
      </p:sp>
      <p:sp>
        <p:nvSpPr>
          <p:cNvPr name="TextBox 16" id="16"/>
          <p:cNvSpPr txBox="true"/>
          <p:nvPr/>
        </p:nvSpPr>
        <p:spPr>
          <a:xfrm rot="0">
            <a:off x="4302188" y="3858830"/>
            <a:ext cx="3110232" cy="488776"/>
          </a:xfrm>
          <a:prstGeom prst="rect">
            <a:avLst/>
          </a:prstGeom>
        </p:spPr>
        <p:txBody>
          <a:bodyPr anchor="t" rtlCol="false" tIns="0" lIns="0" bIns="0" rIns="0">
            <a:spAutoFit/>
          </a:bodyPr>
          <a:lstStyle/>
          <a:p>
            <a:pPr algn="l">
              <a:lnSpc>
                <a:spcPts val="4034"/>
              </a:lnSpc>
            </a:pPr>
            <a:r>
              <a:rPr lang="en-US" sz="2881">
                <a:solidFill>
                  <a:srgbClr val="01070A"/>
                </a:solidFill>
                <a:latin typeface="Dosis Medium"/>
              </a:rPr>
              <a:t>General concepts</a:t>
            </a:r>
          </a:p>
        </p:txBody>
      </p:sp>
      <p:sp>
        <p:nvSpPr>
          <p:cNvPr name="TextBox 17" id="17"/>
          <p:cNvSpPr txBox="true"/>
          <p:nvPr/>
        </p:nvSpPr>
        <p:spPr>
          <a:xfrm rot="0">
            <a:off x="4302188" y="4487133"/>
            <a:ext cx="9829546" cy="860886"/>
          </a:xfrm>
          <a:prstGeom prst="rect">
            <a:avLst/>
          </a:prstGeom>
        </p:spPr>
        <p:txBody>
          <a:bodyPr anchor="t" rtlCol="false" tIns="0" lIns="0" bIns="0" rIns="0">
            <a:spAutoFit/>
          </a:bodyPr>
          <a:lstStyle/>
          <a:p>
            <a:pPr algn="l" marL="535834" indent="-267917" lvl="1">
              <a:lnSpc>
                <a:spcPts val="3474"/>
              </a:lnSpc>
              <a:spcBef>
                <a:spcPct val="0"/>
              </a:spcBef>
              <a:buFont typeface="Arial"/>
              <a:buChar char="•"/>
            </a:pPr>
            <a:r>
              <a:rPr lang="en-US" sz="2481" strike="noStrike" u="none">
                <a:solidFill>
                  <a:srgbClr val="01070A"/>
                </a:solidFill>
                <a:latin typeface="Dosis"/>
              </a:rPr>
              <a:t>Lorem ipsum dolor sit amet, consectetur adipiscing elit. Nulla ullamcorper nulla et blandit ultrices. Nulla aliquam congue enim. Duis imperdiet bibendum.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2007541" y="1028700"/>
            <a:ext cx="14154503" cy="8229600"/>
            <a:chOff x="0" y="0"/>
            <a:chExt cx="3727935" cy="2167467"/>
          </a:xfrm>
        </p:grpSpPr>
        <p:sp>
          <p:nvSpPr>
            <p:cNvPr name="Freeform 4" id="4"/>
            <p:cNvSpPr/>
            <p:nvPr/>
          </p:nvSpPr>
          <p:spPr>
            <a:xfrm flipH="false" flipV="false" rot="0">
              <a:off x="0" y="0"/>
              <a:ext cx="3727935" cy="2167467"/>
            </a:xfrm>
            <a:custGeom>
              <a:avLst/>
              <a:gdLst/>
              <a:ahLst/>
              <a:cxnLst/>
              <a:rect r="r" b="b" t="t" l="l"/>
              <a:pathLst>
                <a:path h="2167467" w="3727935">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a:solidFill>
                <a:srgbClr val="000000"/>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276159" y="6894969"/>
            <a:ext cx="3835024" cy="3091905"/>
          </a:xfrm>
          <a:custGeom>
            <a:avLst/>
            <a:gdLst/>
            <a:ahLst/>
            <a:cxnLst/>
            <a:rect r="r" b="b" t="t" l="l"/>
            <a:pathLst>
              <a:path h="3091905" w="3835024">
                <a:moveTo>
                  <a:pt x="0" y="0"/>
                </a:moveTo>
                <a:lnTo>
                  <a:pt x="3835024" y="0"/>
                </a:lnTo>
                <a:lnTo>
                  <a:pt x="3835024" y="3091905"/>
                </a:lnTo>
                <a:lnTo>
                  <a:pt x="0" y="30919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1664827" y="7806013"/>
            <a:ext cx="5792103" cy="2522235"/>
          </a:xfrm>
          <a:custGeom>
            <a:avLst/>
            <a:gdLst/>
            <a:ahLst/>
            <a:cxnLst/>
            <a:rect r="r" b="b" t="t" l="l"/>
            <a:pathLst>
              <a:path h="2522235" w="5792103">
                <a:moveTo>
                  <a:pt x="0" y="0"/>
                </a:moveTo>
                <a:lnTo>
                  <a:pt x="5792103" y="0"/>
                </a:lnTo>
                <a:lnTo>
                  <a:pt x="5792103" y="2522235"/>
                </a:lnTo>
                <a:lnTo>
                  <a:pt x="0" y="25222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3672709" y="3686280"/>
            <a:ext cx="10942583" cy="1871402"/>
          </a:xfrm>
          <a:prstGeom prst="rect">
            <a:avLst/>
          </a:prstGeom>
        </p:spPr>
        <p:txBody>
          <a:bodyPr anchor="t" rtlCol="false" tIns="0" lIns="0" bIns="0" rIns="0">
            <a:spAutoFit/>
          </a:bodyPr>
          <a:lstStyle/>
          <a:p>
            <a:pPr algn="ctr">
              <a:lnSpc>
                <a:spcPts val="5001"/>
              </a:lnSpc>
            </a:pPr>
            <a:r>
              <a:rPr lang="en-US" sz="3572">
                <a:solidFill>
                  <a:srgbClr val="01070A"/>
                </a:solidFill>
                <a:latin typeface="Dosis"/>
              </a:rPr>
              <a:t>Understanding and using reported speech is crucial for effective communication, as it enhances clarity, maintains context, and helps convey information accurately.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2007541" y="1028700"/>
            <a:ext cx="14154503" cy="8229600"/>
            <a:chOff x="0" y="0"/>
            <a:chExt cx="3727935" cy="2167467"/>
          </a:xfrm>
        </p:grpSpPr>
        <p:sp>
          <p:nvSpPr>
            <p:cNvPr name="Freeform 4" id="4"/>
            <p:cNvSpPr/>
            <p:nvPr/>
          </p:nvSpPr>
          <p:spPr>
            <a:xfrm flipH="false" flipV="false" rot="0">
              <a:off x="0" y="0"/>
              <a:ext cx="3727935" cy="2167467"/>
            </a:xfrm>
            <a:custGeom>
              <a:avLst/>
              <a:gdLst/>
              <a:ahLst/>
              <a:cxnLst/>
              <a:rect r="r" b="b" t="t" l="l"/>
              <a:pathLst>
                <a:path h="2167467" w="3727935">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a:solidFill>
                <a:srgbClr val="000000"/>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332217" y="6397207"/>
            <a:ext cx="3835024" cy="3091905"/>
          </a:xfrm>
          <a:custGeom>
            <a:avLst/>
            <a:gdLst/>
            <a:ahLst/>
            <a:cxnLst/>
            <a:rect r="r" b="b" t="t" l="l"/>
            <a:pathLst>
              <a:path h="3091905" w="3835024">
                <a:moveTo>
                  <a:pt x="0" y="0"/>
                </a:moveTo>
                <a:lnTo>
                  <a:pt x="3835024" y="0"/>
                </a:lnTo>
                <a:lnTo>
                  <a:pt x="3835024" y="3091905"/>
                </a:lnTo>
                <a:lnTo>
                  <a:pt x="0" y="30919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4363248" y="7464639"/>
            <a:ext cx="5792103" cy="2522235"/>
          </a:xfrm>
          <a:custGeom>
            <a:avLst/>
            <a:gdLst/>
            <a:ahLst/>
            <a:cxnLst/>
            <a:rect r="r" b="b" t="t" l="l"/>
            <a:pathLst>
              <a:path h="2522235" w="5792103">
                <a:moveTo>
                  <a:pt x="0" y="0"/>
                </a:moveTo>
                <a:lnTo>
                  <a:pt x="5792104" y="0"/>
                </a:lnTo>
                <a:lnTo>
                  <a:pt x="5792104" y="2522235"/>
                </a:lnTo>
                <a:lnTo>
                  <a:pt x="0" y="25222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3073812" y="3086273"/>
            <a:ext cx="12021961" cy="6900602"/>
          </a:xfrm>
          <a:prstGeom prst="rect">
            <a:avLst/>
          </a:prstGeom>
        </p:spPr>
        <p:txBody>
          <a:bodyPr anchor="t" rtlCol="false" tIns="0" lIns="0" bIns="0" rIns="0">
            <a:spAutoFit/>
          </a:bodyPr>
          <a:lstStyle/>
          <a:p>
            <a:pPr marL="771362" indent="-385681" lvl="1">
              <a:lnSpc>
                <a:spcPts val="5001"/>
              </a:lnSpc>
              <a:buFont typeface="Arial"/>
              <a:buChar char="•"/>
            </a:pPr>
            <a:r>
              <a:rPr lang="en-US" sz="3572">
                <a:solidFill>
                  <a:srgbClr val="01070A"/>
                </a:solidFill>
                <a:latin typeface="Dosis Semi-Bold"/>
              </a:rPr>
              <a:t>Accurate Representation of Speech:</a:t>
            </a:r>
            <a:r>
              <a:rPr lang="en-US" sz="3572">
                <a:solidFill>
                  <a:srgbClr val="01070A"/>
                </a:solidFill>
                <a:latin typeface="Dosis"/>
              </a:rPr>
              <a:t> Reported speech allows us to convey someone else's words without quoting them verbatim. This is particularly useful when relaying conversations, interviews, or secondhand information. It helps maintain the essence of the original message while paraphrasing it in a coherent manner.</a:t>
            </a:r>
          </a:p>
          <a:p>
            <a:pPr marL="771362" indent="-385681" lvl="1">
              <a:lnSpc>
                <a:spcPts val="5001"/>
              </a:lnSpc>
              <a:buFont typeface="Arial"/>
              <a:buChar char="•"/>
            </a:pPr>
            <a:r>
              <a:rPr lang="en-US" sz="3572">
                <a:solidFill>
                  <a:srgbClr val="01070A"/>
                </a:solidFill>
                <a:latin typeface="Dosis Semi-Bold"/>
              </a:rPr>
              <a:t>Clarity and Precision:</a:t>
            </a:r>
            <a:r>
              <a:rPr lang="en-US" sz="3572">
                <a:solidFill>
                  <a:srgbClr val="01070A"/>
                </a:solidFill>
                <a:latin typeface="Dosis"/>
              </a:rPr>
              <a:t> When we report what someone else has said, we can choose words that are clearer and more precise than the original speech. This enables us to communicate complex ideas and information in a way that is easier for the listener to understand.</a:t>
            </a:r>
          </a:p>
          <a:p>
            <a:pPr>
              <a:lnSpc>
                <a:spcPts val="5001"/>
              </a:lnSpc>
            </a:pPr>
          </a:p>
        </p:txBody>
      </p:sp>
      <p:sp>
        <p:nvSpPr>
          <p:cNvPr name="TextBox 9" id="9"/>
          <p:cNvSpPr txBox="true"/>
          <p:nvPr/>
        </p:nvSpPr>
        <p:spPr>
          <a:xfrm rot="0">
            <a:off x="2007541" y="1707715"/>
            <a:ext cx="14154503" cy="1054904"/>
          </a:xfrm>
          <a:prstGeom prst="rect">
            <a:avLst/>
          </a:prstGeom>
        </p:spPr>
        <p:txBody>
          <a:bodyPr anchor="t" rtlCol="false" tIns="0" lIns="0" bIns="0" rIns="0">
            <a:spAutoFit/>
          </a:bodyPr>
          <a:lstStyle/>
          <a:p>
            <a:pPr algn="ctr">
              <a:lnSpc>
                <a:spcPts val="4330"/>
              </a:lnSpc>
              <a:spcBef>
                <a:spcPct val="0"/>
              </a:spcBef>
            </a:pPr>
            <a:r>
              <a:rPr lang="en-US" sz="3093">
                <a:solidFill>
                  <a:srgbClr val="01070A"/>
                </a:solidFill>
                <a:latin typeface="Open Sans Bold"/>
              </a:rPr>
              <a:t>KEY REASONS WHY REPORTED SPEECH IS IMPORTANT IN EFFECTIVE COMMUNICATION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2007541" y="1028700"/>
            <a:ext cx="14154503" cy="8229600"/>
            <a:chOff x="0" y="0"/>
            <a:chExt cx="3727935" cy="2167467"/>
          </a:xfrm>
        </p:grpSpPr>
        <p:sp>
          <p:nvSpPr>
            <p:cNvPr name="Freeform 4" id="4"/>
            <p:cNvSpPr/>
            <p:nvPr/>
          </p:nvSpPr>
          <p:spPr>
            <a:xfrm flipH="false" flipV="false" rot="0">
              <a:off x="0" y="0"/>
              <a:ext cx="3727935" cy="2167467"/>
            </a:xfrm>
            <a:custGeom>
              <a:avLst/>
              <a:gdLst/>
              <a:ahLst/>
              <a:cxnLst/>
              <a:rect r="r" b="b" t="t" l="l"/>
              <a:pathLst>
                <a:path h="2167467" w="3727935">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a:solidFill>
                <a:srgbClr val="000000"/>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12495897" y="7608474"/>
            <a:ext cx="5792103" cy="2522235"/>
          </a:xfrm>
          <a:custGeom>
            <a:avLst/>
            <a:gdLst/>
            <a:ahLst/>
            <a:cxnLst/>
            <a:rect r="r" b="b" t="t" l="l"/>
            <a:pathLst>
              <a:path h="2522235" w="5792103">
                <a:moveTo>
                  <a:pt x="0" y="0"/>
                </a:moveTo>
                <a:lnTo>
                  <a:pt x="5792103" y="0"/>
                </a:lnTo>
                <a:lnTo>
                  <a:pt x="5792103" y="2522235"/>
                </a:lnTo>
                <a:lnTo>
                  <a:pt x="0" y="25222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621878" y="1336522"/>
            <a:ext cx="13349326" cy="6271952"/>
          </a:xfrm>
          <a:prstGeom prst="rect">
            <a:avLst/>
          </a:prstGeom>
        </p:spPr>
        <p:txBody>
          <a:bodyPr anchor="t" rtlCol="false" tIns="0" lIns="0" bIns="0" rIns="0">
            <a:spAutoFit/>
          </a:bodyPr>
          <a:lstStyle/>
          <a:p>
            <a:pPr>
              <a:lnSpc>
                <a:spcPts val="5001"/>
              </a:lnSpc>
            </a:pPr>
          </a:p>
          <a:p>
            <a:pPr>
              <a:lnSpc>
                <a:spcPts val="5001"/>
              </a:lnSpc>
            </a:pPr>
            <a:r>
              <a:rPr lang="en-US" sz="3572">
                <a:solidFill>
                  <a:srgbClr val="01070A"/>
                </a:solidFill>
                <a:latin typeface="Dosis"/>
              </a:rPr>
              <a:t>3. </a:t>
            </a:r>
            <a:r>
              <a:rPr lang="en-US" sz="3572">
                <a:solidFill>
                  <a:srgbClr val="01070A"/>
                </a:solidFill>
                <a:latin typeface="Dosis Semi-Bold"/>
              </a:rPr>
              <a:t>Maintaining Context:</a:t>
            </a:r>
            <a:r>
              <a:rPr lang="en-US" sz="3572">
                <a:solidFill>
                  <a:srgbClr val="01070A"/>
                </a:solidFill>
                <a:latin typeface="Dosis"/>
              </a:rPr>
              <a:t> Reported speech helps preserve the context of a conversation or dialogue, ensuring that the listener can follow the progression of ideas and understand the relationships between different statements.</a:t>
            </a:r>
          </a:p>
          <a:p>
            <a:pPr>
              <a:lnSpc>
                <a:spcPts val="5001"/>
              </a:lnSpc>
            </a:pPr>
          </a:p>
          <a:p>
            <a:pPr>
              <a:lnSpc>
                <a:spcPts val="5001"/>
              </a:lnSpc>
            </a:pPr>
            <a:r>
              <a:rPr lang="en-US" sz="3572">
                <a:solidFill>
                  <a:srgbClr val="01070A"/>
                </a:solidFill>
                <a:latin typeface="Dosis"/>
              </a:rPr>
              <a:t>4. </a:t>
            </a:r>
            <a:r>
              <a:rPr lang="en-US" sz="3572">
                <a:solidFill>
                  <a:srgbClr val="01070A"/>
                </a:solidFill>
                <a:latin typeface="Dosis Semi-Bold"/>
              </a:rPr>
              <a:t>Formal Communication:</a:t>
            </a:r>
            <a:r>
              <a:rPr lang="en-US" sz="3572">
                <a:solidFill>
                  <a:srgbClr val="01070A"/>
                </a:solidFill>
                <a:latin typeface="Dosis"/>
              </a:rPr>
              <a:t> In formal writing and speech, using reported speech is often preferred over direct quotations, as it provides a more polished and professional tone. This is especially important in academic, business, and official settings.</a:t>
            </a:r>
          </a:p>
          <a:p>
            <a:pPr>
              <a:lnSpc>
                <a:spcPts val="5001"/>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2007541" y="1028700"/>
            <a:ext cx="14154503" cy="8229600"/>
            <a:chOff x="0" y="0"/>
            <a:chExt cx="3727935" cy="2167467"/>
          </a:xfrm>
        </p:grpSpPr>
        <p:sp>
          <p:nvSpPr>
            <p:cNvPr name="Freeform 4" id="4"/>
            <p:cNvSpPr/>
            <p:nvPr/>
          </p:nvSpPr>
          <p:spPr>
            <a:xfrm flipH="false" flipV="false" rot="0">
              <a:off x="0" y="0"/>
              <a:ext cx="3727935" cy="2167467"/>
            </a:xfrm>
            <a:custGeom>
              <a:avLst/>
              <a:gdLst/>
              <a:ahLst/>
              <a:cxnLst/>
              <a:rect r="r" b="b" t="t" l="l"/>
              <a:pathLst>
                <a:path h="2167467" w="3727935">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a:solidFill>
                <a:srgbClr val="000000"/>
              </a:solidFill>
            </a:ln>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12495897" y="7608474"/>
            <a:ext cx="5792103" cy="2522235"/>
          </a:xfrm>
          <a:custGeom>
            <a:avLst/>
            <a:gdLst/>
            <a:ahLst/>
            <a:cxnLst/>
            <a:rect r="r" b="b" t="t" l="l"/>
            <a:pathLst>
              <a:path h="2522235" w="5792103">
                <a:moveTo>
                  <a:pt x="0" y="0"/>
                </a:moveTo>
                <a:lnTo>
                  <a:pt x="5792103" y="0"/>
                </a:lnTo>
                <a:lnTo>
                  <a:pt x="5792103" y="2522235"/>
                </a:lnTo>
                <a:lnTo>
                  <a:pt x="0" y="25222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469337" y="1502443"/>
            <a:ext cx="13349326" cy="5643302"/>
          </a:xfrm>
          <a:prstGeom prst="rect">
            <a:avLst/>
          </a:prstGeom>
        </p:spPr>
        <p:txBody>
          <a:bodyPr anchor="t" rtlCol="false" tIns="0" lIns="0" bIns="0" rIns="0">
            <a:spAutoFit/>
          </a:bodyPr>
          <a:lstStyle/>
          <a:p>
            <a:pPr>
              <a:lnSpc>
                <a:spcPts val="5001"/>
              </a:lnSpc>
            </a:pPr>
            <a:r>
              <a:rPr lang="en-US" sz="3572">
                <a:solidFill>
                  <a:srgbClr val="01070A"/>
                </a:solidFill>
                <a:latin typeface="Dosis Semi-Bold"/>
              </a:rPr>
              <a:t>4. Narrative Flow:</a:t>
            </a:r>
            <a:r>
              <a:rPr lang="en-US" sz="3572">
                <a:solidFill>
                  <a:srgbClr val="01070A"/>
                </a:solidFill>
                <a:latin typeface="Dosis"/>
              </a:rPr>
              <a:t> In storytelling and written narratives, reported speech helps maintain the flow of the narrative by seamlessly integrating dialogue into the text. It prevents interruptions caused by lengthy direct quotations.</a:t>
            </a:r>
          </a:p>
          <a:p>
            <a:pPr>
              <a:lnSpc>
                <a:spcPts val="5001"/>
              </a:lnSpc>
            </a:pPr>
          </a:p>
          <a:p>
            <a:pPr>
              <a:lnSpc>
                <a:spcPts val="5001"/>
              </a:lnSpc>
            </a:pPr>
            <a:r>
              <a:rPr lang="en-US" sz="3572">
                <a:solidFill>
                  <a:srgbClr val="01070A"/>
                </a:solidFill>
                <a:latin typeface="Dosis"/>
              </a:rPr>
              <a:t>5. </a:t>
            </a:r>
            <a:r>
              <a:rPr lang="en-US" sz="3572">
                <a:solidFill>
                  <a:srgbClr val="01070A"/>
                </a:solidFill>
                <a:latin typeface="Dosis Semi-Bold"/>
              </a:rPr>
              <a:t>Cultural and Linguistic Variations:</a:t>
            </a:r>
            <a:r>
              <a:rPr lang="en-US" sz="3572">
                <a:solidFill>
                  <a:srgbClr val="01070A"/>
                </a:solidFill>
                <a:latin typeface="Dosis"/>
              </a:rPr>
              <a:t> Different languages and cultures have unique ways of reporting speech. Understanding reported speech enables effective cross-cultural communication by respecting the norms and conventions of the target language or culture.</a:t>
            </a:r>
          </a:p>
          <a:p>
            <a:pPr>
              <a:lnSpc>
                <a:spcPts val="5001"/>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1222496" y="7200900"/>
            <a:ext cx="5939287" cy="4114800"/>
          </a:xfrm>
          <a:custGeom>
            <a:avLst/>
            <a:gdLst/>
            <a:ahLst/>
            <a:cxnLst/>
            <a:rect r="r" b="b" t="t" l="l"/>
            <a:pathLst>
              <a:path h="4114800" w="5939287">
                <a:moveTo>
                  <a:pt x="0" y="0"/>
                </a:moveTo>
                <a:lnTo>
                  <a:pt x="5939287" y="0"/>
                </a:lnTo>
                <a:lnTo>
                  <a:pt x="59392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329087" y="2169516"/>
            <a:ext cx="14414618" cy="5947967"/>
          </a:xfrm>
          <a:custGeom>
            <a:avLst/>
            <a:gdLst/>
            <a:ahLst/>
            <a:cxnLst/>
            <a:rect r="r" b="b" t="t" l="l"/>
            <a:pathLst>
              <a:path h="5947967" w="14414618">
                <a:moveTo>
                  <a:pt x="0" y="0"/>
                </a:moveTo>
                <a:lnTo>
                  <a:pt x="14414617" y="0"/>
                </a:lnTo>
                <a:lnTo>
                  <a:pt x="14414617" y="5947968"/>
                </a:lnTo>
                <a:lnTo>
                  <a:pt x="0" y="5947968"/>
                </a:lnTo>
                <a:lnTo>
                  <a:pt x="0" y="0"/>
                </a:lnTo>
                <a:close/>
              </a:path>
            </a:pathLst>
          </a:custGeom>
          <a:blipFill>
            <a:blip r:embed="rId5"/>
            <a:stretch>
              <a:fillRect l="0" t="0" r="0" b="0"/>
            </a:stretch>
          </a:blipFill>
        </p:spPr>
      </p:sp>
      <p:sp>
        <p:nvSpPr>
          <p:cNvPr name="TextBox 5" id="5"/>
          <p:cNvSpPr txBox="true"/>
          <p:nvPr/>
        </p:nvSpPr>
        <p:spPr>
          <a:xfrm rot="0">
            <a:off x="5516108" y="593653"/>
            <a:ext cx="8500188" cy="1227531"/>
          </a:xfrm>
          <a:prstGeom prst="rect">
            <a:avLst/>
          </a:prstGeom>
        </p:spPr>
        <p:txBody>
          <a:bodyPr anchor="t" rtlCol="false" tIns="0" lIns="0" bIns="0" rIns="0">
            <a:spAutoFit/>
          </a:bodyPr>
          <a:lstStyle/>
          <a:p>
            <a:pPr algn="ctr" marL="0" indent="0" lvl="0">
              <a:lnSpc>
                <a:spcPts val="10011"/>
              </a:lnSpc>
              <a:spcBef>
                <a:spcPct val="0"/>
              </a:spcBef>
            </a:pPr>
            <a:r>
              <a:rPr lang="en-US" sz="7151">
                <a:solidFill>
                  <a:srgbClr val="01070A"/>
                </a:solidFill>
                <a:latin typeface="Carelia"/>
              </a:rPr>
              <a:t>Types of speeches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1637297" y="7394474"/>
            <a:ext cx="5939287" cy="4114800"/>
          </a:xfrm>
          <a:custGeom>
            <a:avLst/>
            <a:gdLst/>
            <a:ahLst/>
            <a:cxnLst/>
            <a:rect r="r" b="b" t="t" l="l"/>
            <a:pathLst>
              <a:path h="4114800" w="5939287">
                <a:moveTo>
                  <a:pt x="0" y="0"/>
                </a:moveTo>
                <a:lnTo>
                  <a:pt x="5939287" y="0"/>
                </a:lnTo>
                <a:lnTo>
                  <a:pt x="593928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080577" y="1847434"/>
            <a:ext cx="14929842" cy="6592131"/>
          </a:xfrm>
          <a:custGeom>
            <a:avLst/>
            <a:gdLst/>
            <a:ahLst/>
            <a:cxnLst/>
            <a:rect r="r" b="b" t="t" l="l"/>
            <a:pathLst>
              <a:path h="6592131" w="14929842">
                <a:moveTo>
                  <a:pt x="0" y="0"/>
                </a:moveTo>
                <a:lnTo>
                  <a:pt x="14929842" y="0"/>
                </a:lnTo>
                <a:lnTo>
                  <a:pt x="14929842" y="6592132"/>
                </a:lnTo>
                <a:lnTo>
                  <a:pt x="0" y="6592132"/>
                </a:lnTo>
                <a:lnTo>
                  <a:pt x="0" y="0"/>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DAFq2W4KFwc</dc:identifier>
  <dcterms:modified xsi:type="dcterms:W3CDTF">2011-08-01T06:04:30Z</dcterms:modified>
  <cp:revision>1</cp:revision>
  <dc:title>White Illustrative Creative Literature Project Presentation</dc:title>
</cp:coreProperties>
</file>