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relia" charset="1" panose="00000500000000000000"/>
      <p:regular r:id="rId10"/>
    </p:embeddedFont>
    <p:embeddedFont>
      <p:font typeface="Carelia Italics" charset="1" panose="00000500000000000000"/>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Dosis" charset="1" panose="02010503020202060003"/>
      <p:regular r:id="rId20"/>
    </p:embeddedFont>
    <p:embeddedFont>
      <p:font typeface="Dosis Bold" charset="1" panose="02010803020202060003"/>
      <p:regular r:id="rId21"/>
    </p:embeddedFont>
    <p:embeddedFont>
      <p:font typeface="Dosis Extra-Light" charset="1" panose="02010203020202060003"/>
      <p:regular r:id="rId22"/>
    </p:embeddedFont>
    <p:embeddedFont>
      <p:font typeface="Dosis Light" charset="1" panose="02010803020202060003"/>
      <p:regular r:id="rId23"/>
    </p:embeddedFont>
    <p:embeddedFont>
      <p:font typeface="Dosis Medium" charset="1" panose="02010603020202060003"/>
      <p:regular r:id="rId24"/>
    </p:embeddedFont>
    <p:embeddedFont>
      <p:font typeface="Dosis Semi-Bold" charset="1" panose="02010703020202060003"/>
      <p:regular r:id="rId25"/>
    </p:embeddedFont>
    <p:embeddedFont>
      <p:font typeface="Dosis Ultra-Bold" charset="1" panose="020109030202020600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32" Target="slides/slide6.xml" Type="http://schemas.openxmlformats.org/officeDocument/2006/relationships/slide"/><Relationship Id="rId33" Target="slides/slide7.xml" Type="http://schemas.openxmlformats.org/officeDocument/2006/relationships/slide"/><Relationship Id="rId34" Target="slides/slide8.xml" Type="http://schemas.openxmlformats.org/officeDocument/2006/relationships/slide"/><Relationship Id="rId35" Target="slides/slide9.xml" Type="http://schemas.openxmlformats.org/officeDocument/2006/relationships/slide"/><Relationship Id="rId36" Target="slides/slide10.xml" Type="http://schemas.openxmlformats.org/officeDocument/2006/relationships/slide"/><Relationship Id="rId37" Target="slides/slide11.xml" Type="http://schemas.openxmlformats.org/officeDocument/2006/relationships/slide"/><Relationship Id="rId38"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35.pn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3133142" y="6531654"/>
            <a:ext cx="6914093" cy="5028432"/>
          </a:xfrm>
          <a:custGeom>
            <a:avLst/>
            <a:gdLst/>
            <a:ahLst/>
            <a:cxnLst/>
            <a:rect r="r" b="b" t="t" l="l"/>
            <a:pathLst>
              <a:path h="5028432" w="6914093">
                <a:moveTo>
                  <a:pt x="0" y="0"/>
                </a:moveTo>
                <a:lnTo>
                  <a:pt x="6914094" y="0"/>
                </a:lnTo>
                <a:lnTo>
                  <a:pt x="6914094" y="5028431"/>
                </a:lnTo>
                <a:lnTo>
                  <a:pt x="0" y="50284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029971" y="4820778"/>
            <a:ext cx="10228058" cy="1710875"/>
          </a:xfrm>
          <a:custGeom>
            <a:avLst/>
            <a:gdLst/>
            <a:ahLst/>
            <a:cxnLst/>
            <a:rect r="r" b="b" t="t" l="l"/>
            <a:pathLst>
              <a:path h="1710875" w="10228058">
                <a:moveTo>
                  <a:pt x="0" y="0"/>
                </a:moveTo>
                <a:lnTo>
                  <a:pt x="10228058" y="0"/>
                </a:lnTo>
                <a:lnTo>
                  <a:pt x="10228058" y="1710876"/>
                </a:lnTo>
                <a:lnTo>
                  <a:pt x="0" y="17108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618859" y="1566702"/>
            <a:ext cx="12232689" cy="6782120"/>
          </a:xfrm>
          <a:prstGeom prst="rect">
            <a:avLst/>
          </a:prstGeom>
        </p:spPr>
        <p:txBody>
          <a:bodyPr anchor="t" rtlCol="false" tIns="0" lIns="0" bIns="0" rIns="0">
            <a:spAutoFit/>
          </a:bodyPr>
          <a:lstStyle/>
          <a:p>
            <a:pPr algn="ctr">
              <a:lnSpc>
                <a:spcPts val="27236"/>
              </a:lnSpc>
            </a:pPr>
            <a:r>
              <a:rPr lang="en-US" sz="19454">
                <a:solidFill>
                  <a:srgbClr val="01070A"/>
                </a:solidFill>
                <a:latin typeface="Carelia"/>
              </a:rPr>
              <a:t>Complex sentences </a:t>
            </a:r>
          </a:p>
        </p:txBody>
      </p:sp>
      <p:sp>
        <p:nvSpPr>
          <p:cNvPr name="Freeform 6" id="6"/>
          <p:cNvSpPr/>
          <p:nvPr/>
        </p:nvSpPr>
        <p:spPr>
          <a:xfrm flipH="false" flipV="false" rot="0">
            <a:off x="12898834" y="5676216"/>
            <a:ext cx="8246933" cy="6247677"/>
          </a:xfrm>
          <a:custGeom>
            <a:avLst/>
            <a:gdLst/>
            <a:ahLst/>
            <a:cxnLst/>
            <a:rect r="r" b="b" t="t" l="l"/>
            <a:pathLst>
              <a:path h="6247677" w="8246933">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5308980" y="-1652824"/>
            <a:ext cx="8905028" cy="5575060"/>
          </a:xfrm>
          <a:custGeom>
            <a:avLst/>
            <a:gdLst/>
            <a:ahLst/>
            <a:cxnLst/>
            <a:rect r="r" b="b" t="t" l="l"/>
            <a:pathLst>
              <a:path h="5575060" w="8905028">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3495846">
            <a:off x="-3929800" y="-2685694"/>
            <a:ext cx="5243739" cy="7338566"/>
          </a:xfrm>
          <a:custGeom>
            <a:avLst/>
            <a:gdLst/>
            <a:ahLst/>
            <a:cxnLst/>
            <a:rect r="r" b="b" t="t" l="l"/>
            <a:pathLst>
              <a:path h="7338566" w="5243739">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Freeform 2" id="2"/>
          <p:cNvSpPr/>
          <p:nvPr/>
        </p:nvSpPr>
        <p:spPr>
          <a:xfrm flipH="false" flipV="false" rot="0">
            <a:off x="593705" y="618768"/>
            <a:ext cx="17100590" cy="9049465"/>
          </a:xfrm>
          <a:custGeom>
            <a:avLst/>
            <a:gdLst/>
            <a:ahLst/>
            <a:cxnLst/>
            <a:rect r="r" b="b" t="t" l="l"/>
            <a:pathLst>
              <a:path h="9049465" w="17100590">
                <a:moveTo>
                  <a:pt x="0" y="0"/>
                </a:moveTo>
                <a:lnTo>
                  <a:pt x="17100590" y="0"/>
                </a:lnTo>
                <a:lnTo>
                  <a:pt x="17100590" y="9049464"/>
                </a:lnTo>
                <a:lnTo>
                  <a:pt x="0" y="9049464"/>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Freeform 2" id="2"/>
          <p:cNvSpPr/>
          <p:nvPr/>
        </p:nvSpPr>
        <p:spPr>
          <a:xfrm flipH="false" flipV="false" rot="0">
            <a:off x="3636584" y="572345"/>
            <a:ext cx="11113074" cy="9223851"/>
          </a:xfrm>
          <a:custGeom>
            <a:avLst/>
            <a:gdLst/>
            <a:ahLst/>
            <a:cxnLst/>
            <a:rect r="r" b="b" t="t" l="l"/>
            <a:pathLst>
              <a:path h="9223851" w="11113074">
                <a:moveTo>
                  <a:pt x="0" y="0"/>
                </a:moveTo>
                <a:lnTo>
                  <a:pt x="11113074" y="0"/>
                </a:lnTo>
                <a:lnTo>
                  <a:pt x="11113074" y="9223851"/>
                </a:lnTo>
                <a:lnTo>
                  <a:pt x="0" y="9223851"/>
                </a:lnTo>
                <a:lnTo>
                  <a:pt x="0" y="0"/>
                </a:lnTo>
                <a:close/>
              </a:path>
            </a:pathLst>
          </a:custGeom>
          <a:blipFill>
            <a:blip r:embed="rId2"/>
            <a:stretch>
              <a:fillRect l="0" t="0" r="0" b="0"/>
            </a:stretch>
          </a:blipFill>
        </p:spPr>
      </p:sp>
      <p:sp>
        <p:nvSpPr>
          <p:cNvPr name="Freeform 3" id="3"/>
          <p:cNvSpPr/>
          <p:nvPr/>
        </p:nvSpPr>
        <p:spPr>
          <a:xfrm flipH="false" flipV="false" rot="0">
            <a:off x="469808" y="3091753"/>
            <a:ext cx="3335226" cy="6507759"/>
          </a:xfrm>
          <a:custGeom>
            <a:avLst/>
            <a:gdLst/>
            <a:ahLst/>
            <a:cxnLst/>
            <a:rect r="r" b="b" t="t" l="l"/>
            <a:pathLst>
              <a:path h="6507759" w="3335226">
                <a:moveTo>
                  <a:pt x="0" y="0"/>
                </a:moveTo>
                <a:lnTo>
                  <a:pt x="3335226" y="0"/>
                </a:lnTo>
                <a:lnTo>
                  <a:pt x="3335226" y="6507759"/>
                </a:lnTo>
                <a:lnTo>
                  <a:pt x="0" y="65077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alpha val="0"/>
              </a:srgbClr>
            </a:solidFill>
            <a:ln w="657225">
              <a:solidFill>
                <a:srgbClr val="1E3F48"/>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0775654" y="5143500"/>
            <a:ext cx="9448343" cy="5616757"/>
          </a:xfrm>
          <a:custGeom>
            <a:avLst/>
            <a:gdLst/>
            <a:ahLst/>
            <a:cxnLst/>
            <a:rect r="r" b="b" t="t" l="l"/>
            <a:pathLst>
              <a:path h="5616757" w="9448343">
                <a:moveTo>
                  <a:pt x="0" y="0"/>
                </a:moveTo>
                <a:lnTo>
                  <a:pt x="9448342" y="0"/>
                </a:lnTo>
                <a:lnTo>
                  <a:pt x="9448342" y="5616757"/>
                </a:lnTo>
                <a:lnTo>
                  <a:pt x="0" y="56167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00634" y="5428244"/>
            <a:ext cx="8436357" cy="5844796"/>
          </a:xfrm>
          <a:custGeom>
            <a:avLst/>
            <a:gdLst/>
            <a:ahLst/>
            <a:cxnLst/>
            <a:rect r="r" b="b" t="t" l="l"/>
            <a:pathLst>
              <a:path h="5844796" w="8436357">
                <a:moveTo>
                  <a:pt x="0" y="0"/>
                </a:moveTo>
                <a:lnTo>
                  <a:pt x="8436357" y="0"/>
                </a:lnTo>
                <a:lnTo>
                  <a:pt x="8436357" y="5844796"/>
                </a:lnTo>
                <a:lnTo>
                  <a:pt x="0" y="5844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483456" y="2365012"/>
            <a:ext cx="13321088" cy="1794883"/>
          </a:xfrm>
          <a:prstGeom prst="rect">
            <a:avLst/>
          </a:prstGeom>
        </p:spPr>
        <p:txBody>
          <a:bodyPr anchor="t" rtlCol="false" tIns="0" lIns="0" bIns="0" rIns="0">
            <a:spAutoFit/>
          </a:bodyPr>
          <a:lstStyle/>
          <a:p>
            <a:pPr algn="ctr">
              <a:lnSpc>
                <a:spcPts val="14797"/>
              </a:lnSpc>
            </a:pPr>
            <a:r>
              <a:rPr lang="en-US" sz="10569">
                <a:solidFill>
                  <a:srgbClr val="01070A"/>
                </a:solidFill>
                <a:latin typeface="Carelia"/>
              </a:rPr>
              <a:t>Thanks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622403" y="-589740"/>
            <a:ext cx="9048214" cy="12247451"/>
            <a:chOff x="0" y="0"/>
            <a:chExt cx="2383069" cy="3225666"/>
          </a:xfrm>
        </p:grpSpPr>
        <p:sp>
          <p:nvSpPr>
            <p:cNvPr name="Freeform 4" id="4"/>
            <p:cNvSpPr/>
            <p:nvPr/>
          </p:nvSpPr>
          <p:spPr>
            <a:xfrm flipH="false" flipV="false" rot="0">
              <a:off x="0" y="0"/>
              <a:ext cx="2383069" cy="3225666"/>
            </a:xfrm>
            <a:custGeom>
              <a:avLst/>
              <a:gdLst/>
              <a:ahLst/>
              <a:cxnLst/>
              <a:rect r="r" b="b" t="t" l="l"/>
              <a:pathLst>
                <a:path h="3225666" w="2383069">
                  <a:moveTo>
                    <a:pt x="0" y="0"/>
                  </a:moveTo>
                  <a:lnTo>
                    <a:pt x="2383069" y="0"/>
                  </a:lnTo>
                  <a:lnTo>
                    <a:pt x="2383069" y="3225666"/>
                  </a:lnTo>
                  <a:lnTo>
                    <a:pt x="0" y="3225666"/>
                  </a:ln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11270692" y="5210885"/>
            <a:ext cx="5565196" cy="4047415"/>
          </a:xfrm>
          <a:custGeom>
            <a:avLst/>
            <a:gdLst/>
            <a:ahLst/>
            <a:cxnLst/>
            <a:rect r="r" b="b" t="t" l="l"/>
            <a:pathLst>
              <a:path h="4047415" w="5565196">
                <a:moveTo>
                  <a:pt x="5565195" y="0"/>
                </a:moveTo>
                <a:lnTo>
                  <a:pt x="0" y="0"/>
                </a:lnTo>
                <a:lnTo>
                  <a:pt x="0" y="4047415"/>
                </a:lnTo>
                <a:lnTo>
                  <a:pt x="5565195" y="4047415"/>
                </a:lnTo>
                <a:lnTo>
                  <a:pt x="556519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379267" y="1551332"/>
            <a:ext cx="5394683" cy="1193457"/>
          </a:xfrm>
          <a:prstGeom prst="rect">
            <a:avLst/>
          </a:prstGeom>
        </p:spPr>
        <p:txBody>
          <a:bodyPr anchor="t" rtlCol="false" tIns="0" lIns="0" bIns="0" rIns="0">
            <a:spAutoFit/>
          </a:bodyPr>
          <a:lstStyle/>
          <a:p>
            <a:pPr algn="ctr" marL="0" indent="0" lvl="0">
              <a:lnSpc>
                <a:spcPts val="9764"/>
              </a:lnSpc>
              <a:spcBef>
                <a:spcPct val="0"/>
              </a:spcBef>
            </a:pPr>
            <a:r>
              <a:rPr lang="en-US" sz="6974">
                <a:solidFill>
                  <a:srgbClr val="01070A"/>
                </a:solidFill>
                <a:latin typeface="Carelia"/>
              </a:rPr>
              <a:t>Overview</a:t>
            </a:r>
          </a:p>
        </p:txBody>
      </p:sp>
      <p:sp>
        <p:nvSpPr>
          <p:cNvPr name="TextBox 8" id="8"/>
          <p:cNvSpPr txBox="true"/>
          <p:nvPr/>
        </p:nvSpPr>
        <p:spPr>
          <a:xfrm rot="0">
            <a:off x="4870104" y="2959261"/>
            <a:ext cx="6590706" cy="4650670"/>
          </a:xfrm>
          <a:prstGeom prst="rect">
            <a:avLst/>
          </a:prstGeom>
        </p:spPr>
        <p:txBody>
          <a:bodyPr anchor="t" rtlCol="false" tIns="0" lIns="0" bIns="0" rIns="0">
            <a:spAutoFit/>
          </a:bodyPr>
          <a:lstStyle/>
          <a:p>
            <a:pPr marL="950553" indent="-475277" lvl="1">
              <a:lnSpc>
                <a:spcPts val="6163"/>
              </a:lnSpc>
              <a:buFont typeface="Arial"/>
              <a:buChar char="•"/>
            </a:pPr>
            <a:r>
              <a:rPr lang="en-US" sz="4402">
                <a:solidFill>
                  <a:srgbClr val="01070A"/>
                </a:solidFill>
                <a:latin typeface="Dosis"/>
              </a:rPr>
              <a:t>Introduction</a:t>
            </a:r>
          </a:p>
          <a:p>
            <a:pPr marL="950553" indent="-475277" lvl="1">
              <a:lnSpc>
                <a:spcPts val="6163"/>
              </a:lnSpc>
              <a:buFont typeface="Arial"/>
              <a:buChar char="•"/>
            </a:pPr>
            <a:r>
              <a:rPr lang="en-US" sz="4402">
                <a:solidFill>
                  <a:srgbClr val="01070A"/>
                </a:solidFill>
                <a:latin typeface="Dosis"/>
              </a:rPr>
              <a:t>Sentence Structure Review</a:t>
            </a:r>
          </a:p>
          <a:p>
            <a:pPr marL="950553" indent="-475277" lvl="1">
              <a:lnSpc>
                <a:spcPts val="6163"/>
              </a:lnSpc>
              <a:buFont typeface="Arial"/>
              <a:buChar char="•"/>
            </a:pPr>
            <a:r>
              <a:rPr lang="en-US" sz="4402">
                <a:solidFill>
                  <a:srgbClr val="01070A"/>
                </a:solidFill>
                <a:latin typeface="Dosis"/>
              </a:rPr>
              <a:t>Dependent Clauses</a:t>
            </a:r>
          </a:p>
          <a:p>
            <a:pPr marL="950553" indent="-475277" lvl="1">
              <a:lnSpc>
                <a:spcPts val="6163"/>
              </a:lnSpc>
              <a:buFont typeface="Arial"/>
              <a:buChar char="•"/>
            </a:pPr>
            <a:r>
              <a:rPr lang="en-US" sz="4402">
                <a:solidFill>
                  <a:srgbClr val="01070A"/>
                </a:solidFill>
                <a:latin typeface="Dosis"/>
              </a:rPr>
              <a:t>Subordinating Conjunctions</a:t>
            </a:r>
          </a:p>
        </p:txBody>
      </p:sp>
      <p:sp>
        <p:nvSpPr>
          <p:cNvPr name="Freeform 9" id="9"/>
          <p:cNvSpPr/>
          <p:nvPr/>
        </p:nvSpPr>
        <p:spPr>
          <a:xfrm flipH="true" flipV="false" rot="0">
            <a:off x="1355002" y="5873946"/>
            <a:ext cx="3190321" cy="3316969"/>
          </a:xfrm>
          <a:custGeom>
            <a:avLst/>
            <a:gdLst/>
            <a:ahLst/>
            <a:cxnLst/>
            <a:rect r="r" b="b" t="t" l="l"/>
            <a:pathLst>
              <a:path h="3316969" w="3190321">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3495846">
            <a:off x="1160298" y="511424"/>
            <a:ext cx="2150973" cy="3010268"/>
          </a:xfrm>
          <a:custGeom>
            <a:avLst/>
            <a:gdLst/>
            <a:ahLst/>
            <a:cxnLst/>
            <a:rect r="r" b="b" t="t" l="l"/>
            <a:pathLst>
              <a:path h="3010268" w="2150973">
                <a:moveTo>
                  <a:pt x="0" y="0"/>
                </a:moveTo>
                <a:lnTo>
                  <a:pt x="2150973" y="0"/>
                </a:lnTo>
                <a:lnTo>
                  <a:pt x="2150973" y="3010268"/>
                </a:lnTo>
                <a:lnTo>
                  <a:pt x="0" y="30102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2664555" y="1306784"/>
            <a:ext cx="3667332" cy="946839"/>
          </a:xfrm>
          <a:custGeom>
            <a:avLst/>
            <a:gdLst/>
            <a:ahLst/>
            <a:cxnLst/>
            <a:rect r="r" b="b" t="t" l="l"/>
            <a:pathLst>
              <a:path h="946839" w="3667332">
                <a:moveTo>
                  <a:pt x="0" y="0"/>
                </a:moveTo>
                <a:lnTo>
                  <a:pt x="3667333" y="0"/>
                </a:lnTo>
                <a:lnTo>
                  <a:pt x="3667333" y="946838"/>
                </a:lnTo>
                <a:lnTo>
                  <a:pt x="0" y="946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34862" y="1028700"/>
            <a:ext cx="9224438" cy="8435893"/>
          </a:xfrm>
          <a:custGeom>
            <a:avLst/>
            <a:gdLst/>
            <a:ahLst/>
            <a:cxnLst/>
            <a:rect r="r" b="b" t="t" l="l"/>
            <a:pathLst>
              <a:path h="8435893" w="9224438">
                <a:moveTo>
                  <a:pt x="0" y="0"/>
                </a:moveTo>
                <a:lnTo>
                  <a:pt x="9224438" y="0"/>
                </a:lnTo>
                <a:lnTo>
                  <a:pt x="9224438" y="8435893"/>
                </a:lnTo>
                <a:lnTo>
                  <a:pt x="0" y="8435893"/>
                </a:lnTo>
                <a:lnTo>
                  <a:pt x="0" y="0"/>
                </a:lnTo>
                <a:close/>
              </a:path>
            </a:pathLst>
          </a:custGeom>
          <a:blipFill>
            <a:blip r:embed="rId5"/>
            <a:stretch>
              <a:fillRect l="0" t="-846" r="0" b="-846"/>
            </a:stretch>
          </a:blipFill>
        </p:spPr>
      </p:sp>
      <p:sp>
        <p:nvSpPr>
          <p:cNvPr name="Freeform 5" id="5"/>
          <p:cNvSpPr/>
          <p:nvPr/>
        </p:nvSpPr>
        <p:spPr>
          <a:xfrm flipH="false" flipV="false" rot="0">
            <a:off x="5176295" y="2610469"/>
            <a:ext cx="2858567" cy="6647831"/>
          </a:xfrm>
          <a:custGeom>
            <a:avLst/>
            <a:gdLst/>
            <a:ahLst/>
            <a:cxnLst/>
            <a:rect r="r" b="b" t="t" l="l"/>
            <a:pathLst>
              <a:path h="6647831" w="2858567">
                <a:moveTo>
                  <a:pt x="0" y="0"/>
                </a:moveTo>
                <a:lnTo>
                  <a:pt x="2858567" y="0"/>
                </a:lnTo>
                <a:lnTo>
                  <a:pt x="2858567" y="6647831"/>
                </a:lnTo>
                <a:lnTo>
                  <a:pt x="0" y="66478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686615" y="701700"/>
            <a:ext cx="5623213" cy="1086343"/>
          </a:xfrm>
          <a:prstGeom prst="rect">
            <a:avLst/>
          </a:prstGeom>
        </p:spPr>
        <p:txBody>
          <a:bodyPr anchor="t" rtlCol="false" tIns="0" lIns="0" bIns="0" rIns="0">
            <a:spAutoFit/>
          </a:bodyPr>
          <a:lstStyle/>
          <a:p>
            <a:pPr algn="ctr" marL="0" indent="0" lvl="0">
              <a:lnSpc>
                <a:spcPts val="8865"/>
              </a:lnSpc>
              <a:spcBef>
                <a:spcPct val="0"/>
              </a:spcBef>
            </a:pPr>
            <a:r>
              <a:rPr lang="en-US" sz="6332">
                <a:solidFill>
                  <a:srgbClr val="01070A"/>
                </a:solidFill>
                <a:latin typeface="Carelia"/>
              </a:rPr>
              <a:t>Introduction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2889031" y="2116299"/>
            <a:ext cx="12529817" cy="7381767"/>
          </a:xfrm>
          <a:custGeom>
            <a:avLst/>
            <a:gdLst/>
            <a:ahLst/>
            <a:cxnLst/>
            <a:rect r="r" b="b" t="t" l="l"/>
            <a:pathLst>
              <a:path h="7381767" w="12529817">
                <a:moveTo>
                  <a:pt x="0" y="0"/>
                </a:moveTo>
                <a:lnTo>
                  <a:pt x="12529817" y="0"/>
                </a:lnTo>
                <a:lnTo>
                  <a:pt x="12529817" y="7381767"/>
                </a:lnTo>
                <a:lnTo>
                  <a:pt x="0" y="7381767"/>
                </a:lnTo>
                <a:lnTo>
                  <a:pt x="0" y="0"/>
                </a:lnTo>
                <a:close/>
              </a:path>
            </a:pathLst>
          </a:custGeom>
          <a:blipFill>
            <a:blip r:embed="rId3"/>
            <a:stretch>
              <a:fillRect l="0" t="-3043" r="0" b="-3043"/>
            </a:stretch>
          </a:blipFill>
        </p:spPr>
      </p:sp>
      <p:sp>
        <p:nvSpPr>
          <p:cNvPr name="TextBox 4" id="4"/>
          <p:cNvSpPr txBox="true"/>
          <p:nvPr/>
        </p:nvSpPr>
        <p:spPr>
          <a:xfrm rot="0">
            <a:off x="2889031" y="593653"/>
            <a:ext cx="12924739" cy="1227531"/>
          </a:xfrm>
          <a:prstGeom prst="rect">
            <a:avLst/>
          </a:prstGeom>
        </p:spPr>
        <p:txBody>
          <a:bodyPr anchor="t" rtlCol="false" tIns="0" lIns="0" bIns="0" rIns="0">
            <a:spAutoFit/>
          </a:bodyPr>
          <a:lstStyle/>
          <a:p>
            <a:pPr algn="ctr" marL="0" indent="0" lvl="0">
              <a:lnSpc>
                <a:spcPts val="10011"/>
              </a:lnSpc>
              <a:spcBef>
                <a:spcPct val="0"/>
              </a:spcBef>
            </a:pPr>
            <a:r>
              <a:rPr lang="en-US" sz="7151">
                <a:solidFill>
                  <a:srgbClr val="01070A"/>
                </a:solidFill>
                <a:latin typeface="Carelia"/>
              </a:rPr>
              <a:t>parts of a complex sentence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830685" y="1028700"/>
            <a:ext cx="16626630" cy="8837976"/>
            <a:chOff x="0" y="0"/>
            <a:chExt cx="4379030" cy="2327697"/>
          </a:xfrm>
        </p:grpSpPr>
        <p:sp>
          <p:nvSpPr>
            <p:cNvPr name="Freeform 4" id="4"/>
            <p:cNvSpPr/>
            <p:nvPr/>
          </p:nvSpPr>
          <p:spPr>
            <a:xfrm flipH="false" flipV="false" rot="0">
              <a:off x="0" y="0"/>
              <a:ext cx="4379030" cy="2327697"/>
            </a:xfrm>
            <a:custGeom>
              <a:avLst/>
              <a:gdLst/>
              <a:ahLst/>
              <a:cxnLst/>
              <a:rect r="r" b="b" t="t" l="l"/>
              <a:pathLst>
                <a:path h="2327697" w="4379030">
                  <a:moveTo>
                    <a:pt x="5122" y="0"/>
                  </a:moveTo>
                  <a:lnTo>
                    <a:pt x="4373908" y="0"/>
                  </a:lnTo>
                  <a:cubicBezTo>
                    <a:pt x="4376737" y="0"/>
                    <a:pt x="4379030" y="2293"/>
                    <a:pt x="4379030" y="5122"/>
                  </a:cubicBezTo>
                  <a:lnTo>
                    <a:pt x="4379030" y="2322575"/>
                  </a:lnTo>
                  <a:cubicBezTo>
                    <a:pt x="4379030" y="2323934"/>
                    <a:pt x="4378490" y="2325237"/>
                    <a:pt x="4377530" y="2326197"/>
                  </a:cubicBezTo>
                  <a:cubicBezTo>
                    <a:pt x="4376569" y="2327158"/>
                    <a:pt x="4375266" y="2327697"/>
                    <a:pt x="4373908" y="2327697"/>
                  </a:cubicBezTo>
                  <a:lnTo>
                    <a:pt x="5122" y="2327697"/>
                  </a:lnTo>
                  <a:cubicBezTo>
                    <a:pt x="3764" y="2327697"/>
                    <a:pt x="2461" y="2327158"/>
                    <a:pt x="1500" y="2326197"/>
                  </a:cubicBezTo>
                  <a:cubicBezTo>
                    <a:pt x="540" y="2325237"/>
                    <a:pt x="0" y="2323934"/>
                    <a:pt x="0" y="2322575"/>
                  </a:cubicBezTo>
                  <a:lnTo>
                    <a:pt x="0" y="5122"/>
                  </a:lnTo>
                  <a:cubicBezTo>
                    <a:pt x="0" y="3764"/>
                    <a:pt x="540" y="2461"/>
                    <a:pt x="1500" y="1500"/>
                  </a:cubicBezTo>
                  <a:cubicBezTo>
                    <a:pt x="2461" y="540"/>
                    <a:pt x="3764" y="0"/>
                    <a:pt x="5122" y="0"/>
                  </a:cubicBez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4561263" y="7725955"/>
            <a:ext cx="5792103" cy="2522235"/>
          </a:xfrm>
          <a:custGeom>
            <a:avLst/>
            <a:gdLst/>
            <a:ahLst/>
            <a:cxnLst/>
            <a:rect r="r" b="b" t="t" l="l"/>
            <a:pathLst>
              <a:path h="2522235" w="5792103">
                <a:moveTo>
                  <a:pt x="0" y="0"/>
                </a:moveTo>
                <a:lnTo>
                  <a:pt x="5792104" y="0"/>
                </a:lnTo>
                <a:lnTo>
                  <a:pt x="5792104" y="2522235"/>
                </a:lnTo>
                <a:lnTo>
                  <a:pt x="0" y="25222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552873" y="2718938"/>
            <a:ext cx="15395681" cy="7529252"/>
          </a:xfrm>
          <a:prstGeom prst="rect">
            <a:avLst/>
          </a:prstGeom>
        </p:spPr>
        <p:txBody>
          <a:bodyPr anchor="t" rtlCol="false" tIns="0" lIns="0" bIns="0" rIns="0">
            <a:spAutoFit/>
          </a:bodyPr>
          <a:lstStyle/>
          <a:p>
            <a:pPr>
              <a:lnSpc>
                <a:spcPts val="5001"/>
              </a:lnSpc>
            </a:pPr>
            <a:r>
              <a:rPr lang="en-US" sz="3572">
                <a:solidFill>
                  <a:srgbClr val="01070A"/>
                </a:solidFill>
                <a:latin typeface="Dosis Semi-Bold"/>
              </a:rPr>
              <a:t>1. Conveying Nuance and Depth:</a:t>
            </a:r>
            <a:r>
              <a:rPr lang="en-US" sz="3572">
                <a:solidFill>
                  <a:srgbClr val="01070A"/>
                </a:solidFill>
                <a:latin typeface="Dosis"/>
              </a:rPr>
              <a:t> Complex sentences allow you to express intricate relationships, connections, and nuances between ideas. They enable you to delve deeper into your subject matter and provide a more comprehensive understanding for your audience.</a:t>
            </a:r>
          </a:p>
          <a:p>
            <a:pPr>
              <a:lnSpc>
                <a:spcPts val="5001"/>
              </a:lnSpc>
            </a:pPr>
            <a:r>
              <a:rPr lang="en-US" sz="3572">
                <a:solidFill>
                  <a:srgbClr val="01070A"/>
                </a:solidFill>
                <a:latin typeface="Dosis"/>
              </a:rPr>
              <a:t>Example: While technology has revolutionized the way we work and communicate, it has also raised ethical concerns about privacy and data security.</a:t>
            </a:r>
          </a:p>
          <a:p>
            <a:pPr>
              <a:lnSpc>
                <a:spcPts val="5001"/>
              </a:lnSpc>
            </a:pPr>
            <a:r>
              <a:rPr lang="en-US" sz="3572">
                <a:solidFill>
                  <a:srgbClr val="01070A"/>
                </a:solidFill>
                <a:latin typeface="Dosis Semi-Bold"/>
              </a:rPr>
              <a:t>2. Expressing Cause and Effect:</a:t>
            </a:r>
            <a:r>
              <a:rPr lang="en-US" sz="3572">
                <a:solidFill>
                  <a:srgbClr val="01070A"/>
                </a:solidFill>
                <a:latin typeface="Dosis"/>
              </a:rPr>
              <a:t> Complex sentences enable you to clearly indicate cause-and-effect relationships between different aspects of a topic, helping your audience understand the reasons behind certain phenomena or outcomes.</a:t>
            </a:r>
          </a:p>
          <a:p>
            <a:pPr>
              <a:lnSpc>
                <a:spcPts val="5001"/>
              </a:lnSpc>
            </a:pPr>
            <a:r>
              <a:rPr lang="en-US" sz="3572">
                <a:solidFill>
                  <a:srgbClr val="01070A"/>
                </a:solidFill>
                <a:latin typeface="Dosis"/>
              </a:rPr>
              <a:t>Example: The increase in greenhouse gas emissions has led to a rise in global temperatures, resulting in more frequent and severe weather events.</a:t>
            </a:r>
          </a:p>
          <a:p>
            <a:pPr>
              <a:lnSpc>
                <a:spcPts val="5001"/>
              </a:lnSpc>
            </a:pPr>
          </a:p>
        </p:txBody>
      </p:sp>
      <p:sp>
        <p:nvSpPr>
          <p:cNvPr name="TextBox 8" id="8"/>
          <p:cNvSpPr txBox="true"/>
          <p:nvPr/>
        </p:nvSpPr>
        <p:spPr>
          <a:xfrm rot="0">
            <a:off x="2007541" y="1707715"/>
            <a:ext cx="14154503" cy="511979"/>
          </a:xfrm>
          <a:prstGeom prst="rect">
            <a:avLst/>
          </a:prstGeom>
        </p:spPr>
        <p:txBody>
          <a:bodyPr anchor="t" rtlCol="false" tIns="0" lIns="0" bIns="0" rIns="0">
            <a:spAutoFit/>
          </a:bodyPr>
          <a:lstStyle/>
          <a:p>
            <a:pPr algn="ctr">
              <a:lnSpc>
                <a:spcPts val="4330"/>
              </a:lnSpc>
              <a:spcBef>
                <a:spcPct val="0"/>
              </a:spcBef>
            </a:pPr>
            <a:r>
              <a:rPr lang="en-US" sz="3093">
                <a:solidFill>
                  <a:srgbClr val="01070A"/>
                </a:solidFill>
                <a:latin typeface="Open Sans Bold"/>
              </a:rPr>
              <a:t>IMPORTANCE OF USING COMPLEX SENTENCES IN COMMUNICATION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830685" y="1028700"/>
            <a:ext cx="16626630" cy="8837976"/>
            <a:chOff x="0" y="0"/>
            <a:chExt cx="4379030" cy="2327697"/>
          </a:xfrm>
        </p:grpSpPr>
        <p:sp>
          <p:nvSpPr>
            <p:cNvPr name="Freeform 4" id="4"/>
            <p:cNvSpPr/>
            <p:nvPr/>
          </p:nvSpPr>
          <p:spPr>
            <a:xfrm flipH="false" flipV="false" rot="0">
              <a:off x="0" y="0"/>
              <a:ext cx="4379030" cy="2327697"/>
            </a:xfrm>
            <a:custGeom>
              <a:avLst/>
              <a:gdLst/>
              <a:ahLst/>
              <a:cxnLst/>
              <a:rect r="r" b="b" t="t" l="l"/>
              <a:pathLst>
                <a:path h="2327697" w="4379030">
                  <a:moveTo>
                    <a:pt x="5122" y="0"/>
                  </a:moveTo>
                  <a:lnTo>
                    <a:pt x="4373908" y="0"/>
                  </a:lnTo>
                  <a:cubicBezTo>
                    <a:pt x="4376737" y="0"/>
                    <a:pt x="4379030" y="2293"/>
                    <a:pt x="4379030" y="5122"/>
                  </a:cubicBezTo>
                  <a:lnTo>
                    <a:pt x="4379030" y="2322575"/>
                  </a:lnTo>
                  <a:cubicBezTo>
                    <a:pt x="4379030" y="2323934"/>
                    <a:pt x="4378490" y="2325237"/>
                    <a:pt x="4377530" y="2326197"/>
                  </a:cubicBezTo>
                  <a:cubicBezTo>
                    <a:pt x="4376569" y="2327158"/>
                    <a:pt x="4375266" y="2327697"/>
                    <a:pt x="4373908" y="2327697"/>
                  </a:cubicBezTo>
                  <a:lnTo>
                    <a:pt x="5122" y="2327697"/>
                  </a:lnTo>
                  <a:cubicBezTo>
                    <a:pt x="3764" y="2327697"/>
                    <a:pt x="2461" y="2327158"/>
                    <a:pt x="1500" y="2326197"/>
                  </a:cubicBezTo>
                  <a:cubicBezTo>
                    <a:pt x="540" y="2325237"/>
                    <a:pt x="0" y="2323934"/>
                    <a:pt x="0" y="2322575"/>
                  </a:cubicBezTo>
                  <a:lnTo>
                    <a:pt x="0" y="5122"/>
                  </a:lnTo>
                  <a:cubicBezTo>
                    <a:pt x="0" y="3764"/>
                    <a:pt x="540" y="2461"/>
                    <a:pt x="1500" y="1500"/>
                  </a:cubicBezTo>
                  <a:cubicBezTo>
                    <a:pt x="2461" y="540"/>
                    <a:pt x="3764" y="0"/>
                    <a:pt x="5122" y="0"/>
                  </a:cubicBez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5639748" y="1028700"/>
            <a:ext cx="5792103" cy="2522235"/>
          </a:xfrm>
          <a:custGeom>
            <a:avLst/>
            <a:gdLst/>
            <a:ahLst/>
            <a:cxnLst/>
            <a:rect r="r" b="b" t="t" l="l"/>
            <a:pathLst>
              <a:path h="2522235" w="5792103">
                <a:moveTo>
                  <a:pt x="0" y="0"/>
                </a:moveTo>
                <a:lnTo>
                  <a:pt x="5792103" y="0"/>
                </a:lnTo>
                <a:lnTo>
                  <a:pt x="5792103" y="2522235"/>
                </a:lnTo>
                <a:lnTo>
                  <a:pt x="0" y="25222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280239" y="1500448"/>
            <a:ext cx="15395681" cy="8786552"/>
          </a:xfrm>
          <a:prstGeom prst="rect">
            <a:avLst/>
          </a:prstGeom>
        </p:spPr>
        <p:txBody>
          <a:bodyPr anchor="t" rtlCol="false" tIns="0" lIns="0" bIns="0" rIns="0">
            <a:spAutoFit/>
          </a:bodyPr>
          <a:lstStyle/>
          <a:p>
            <a:pPr>
              <a:lnSpc>
                <a:spcPts val="5001"/>
              </a:lnSpc>
            </a:pPr>
            <a:r>
              <a:rPr lang="en-US" sz="3572">
                <a:solidFill>
                  <a:srgbClr val="01070A"/>
                </a:solidFill>
                <a:latin typeface="Dosis Semi-Bold"/>
              </a:rPr>
              <a:t>3. Enhancing Formal Writing:</a:t>
            </a:r>
            <a:r>
              <a:rPr lang="en-US" sz="3572">
                <a:solidFill>
                  <a:srgbClr val="01070A"/>
                </a:solidFill>
                <a:latin typeface="Dosis"/>
              </a:rPr>
              <a:t> In academic, professional, or formal writing, the use of complex sentences demonstrates a higher level of language proficiency and sophistication. It adds a sense of professionalism and authority to your work.</a:t>
            </a:r>
          </a:p>
          <a:p>
            <a:pPr>
              <a:lnSpc>
                <a:spcPts val="5001"/>
              </a:lnSpc>
            </a:pPr>
            <a:r>
              <a:rPr lang="en-US" sz="3572">
                <a:solidFill>
                  <a:srgbClr val="01070A"/>
                </a:solidFill>
                <a:latin typeface="Dosis"/>
              </a:rPr>
              <a:t>Example: The proposed economic policy, while ambitious in its scope, has garnered support from prominent economists due to its potential to stimulate sustainable growth.</a:t>
            </a:r>
          </a:p>
          <a:p>
            <a:pPr>
              <a:lnSpc>
                <a:spcPts val="5001"/>
              </a:lnSpc>
            </a:pPr>
          </a:p>
          <a:p>
            <a:pPr>
              <a:lnSpc>
                <a:spcPts val="5001"/>
              </a:lnSpc>
            </a:pPr>
            <a:r>
              <a:rPr lang="en-US" sz="3572">
                <a:solidFill>
                  <a:srgbClr val="01070A"/>
                </a:solidFill>
                <a:latin typeface="Dosis Bold"/>
              </a:rPr>
              <a:t>4. </a:t>
            </a:r>
            <a:r>
              <a:rPr lang="en-US" sz="3572">
                <a:solidFill>
                  <a:srgbClr val="01070A"/>
                </a:solidFill>
                <a:latin typeface="Dosis Semi-Bold"/>
              </a:rPr>
              <a:t>Captivating and Engaging the Audience:</a:t>
            </a:r>
            <a:r>
              <a:rPr lang="en-US" sz="3572">
                <a:solidFill>
                  <a:srgbClr val="01070A"/>
                </a:solidFill>
                <a:latin typeface="Dosis"/>
              </a:rPr>
              <a:t> Complex sentences, when used effectively, can captivate your audience's attention and engage them in your message. Well-constructed complex sentences can contribute to a more dynamic and interesting communication style.</a:t>
            </a:r>
          </a:p>
          <a:p>
            <a:pPr>
              <a:lnSpc>
                <a:spcPts val="5001"/>
              </a:lnSpc>
            </a:pPr>
            <a:r>
              <a:rPr lang="en-US" sz="3572">
                <a:solidFill>
                  <a:srgbClr val="01070A"/>
                </a:solidFill>
                <a:latin typeface="Dosis"/>
              </a:rPr>
              <a:t>Example: As we navigate the uncharted waters of the digital age, it is imperative that we adapt our educational strategies to equip the next generation with the critical thinking skills necessary to thrive in an ever-evolving landscape.</a:t>
            </a:r>
          </a:p>
          <a:p>
            <a:pPr>
              <a:lnSpc>
                <a:spcPts val="500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1715255" y="1391367"/>
            <a:ext cx="13118097" cy="8000329"/>
            <a:chOff x="0" y="0"/>
            <a:chExt cx="4021842" cy="2452799"/>
          </a:xfrm>
        </p:grpSpPr>
        <p:sp>
          <p:nvSpPr>
            <p:cNvPr name="Freeform 4" id="4"/>
            <p:cNvSpPr/>
            <p:nvPr/>
          </p:nvSpPr>
          <p:spPr>
            <a:xfrm flipH="false" flipV="false" rot="0">
              <a:off x="0" y="0"/>
              <a:ext cx="4021842" cy="2452800"/>
            </a:xfrm>
            <a:custGeom>
              <a:avLst/>
              <a:gdLst/>
              <a:ahLst/>
              <a:cxnLst/>
              <a:rect r="r" b="b" t="t" l="l"/>
              <a:pathLst>
                <a:path h="2452800" w="4021842">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a:no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028700" y="933053"/>
            <a:ext cx="14787561" cy="8887319"/>
            <a:chOff x="0" y="0"/>
            <a:chExt cx="4533678" cy="2724739"/>
          </a:xfrm>
        </p:grpSpPr>
        <p:sp>
          <p:nvSpPr>
            <p:cNvPr name="Freeform 7" id="7"/>
            <p:cNvSpPr/>
            <p:nvPr/>
          </p:nvSpPr>
          <p:spPr>
            <a:xfrm flipH="false" flipV="false" rot="0">
              <a:off x="0" y="0"/>
              <a:ext cx="4533678" cy="2724739"/>
            </a:xfrm>
            <a:custGeom>
              <a:avLst/>
              <a:gdLst/>
              <a:ahLst/>
              <a:cxnLst/>
              <a:rect r="r" b="b" t="t" l="l"/>
              <a:pathLst>
                <a:path h="2724739" w="4533678">
                  <a:moveTo>
                    <a:pt x="5759" y="0"/>
                  </a:moveTo>
                  <a:lnTo>
                    <a:pt x="4527919" y="0"/>
                  </a:lnTo>
                  <a:cubicBezTo>
                    <a:pt x="4529447" y="0"/>
                    <a:pt x="4530911" y="607"/>
                    <a:pt x="4531992" y="1687"/>
                  </a:cubicBezTo>
                  <a:cubicBezTo>
                    <a:pt x="4533072" y="2767"/>
                    <a:pt x="4533678" y="4232"/>
                    <a:pt x="4533678" y="5759"/>
                  </a:cubicBezTo>
                  <a:lnTo>
                    <a:pt x="4533678" y="2718980"/>
                  </a:lnTo>
                  <a:cubicBezTo>
                    <a:pt x="4533678" y="2722161"/>
                    <a:pt x="4531100" y="2724739"/>
                    <a:pt x="4527919" y="2724739"/>
                  </a:cubicBezTo>
                  <a:lnTo>
                    <a:pt x="5759" y="2724739"/>
                  </a:lnTo>
                  <a:cubicBezTo>
                    <a:pt x="2578" y="2724739"/>
                    <a:pt x="0" y="2722161"/>
                    <a:pt x="0" y="2718980"/>
                  </a:cubicBezTo>
                  <a:lnTo>
                    <a:pt x="0" y="5759"/>
                  </a:lnTo>
                  <a:cubicBezTo>
                    <a:pt x="0" y="2578"/>
                    <a:pt x="2578" y="0"/>
                    <a:pt x="5759" y="0"/>
                  </a:cubicBezTo>
                  <a:close/>
                </a:path>
              </a:pathLst>
            </a:custGeom>
            <a:solidFill>
              <a:srgbClr val="FFFFFF"/>
            </a:solidFill>
            <a:ln w="19050">
              <a:solidFill>
                <a:srgbClr val="000000"/>
              </a:solidFill>
            </a:ln>
          </p:spPr>
        </p:sp>
        <p:sp>
          <p:nvSpPr>
            <p:cNvPr name="TextBox 8" id="8"/>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117286">
            <a:off x="15015081" y="63987"/>
            <a:ext cx="3828638" cy="4509103"/>
          </a:xfrm>
          <a:custGeom>
            <a:avLst/>
            <a:gdLst/>
            <a:ahLst/>
            <a:cxnLst/>
            <a:rect r="r" b="b" t="t" l="l"/>
            <a:pathLst>
              <a:path h="4509103" w="3828638">
                <a:moveTo>
                  <a:pt x="0" y="0"/>
                </a:moveTo>
                <a:lnTo>
                  <a:pt x="3828638" y="0"/>
                </a:lnTo>
                <a:lnTo>
                  <a:pt x="3828638" y="4509102"/>
                </a:lnTo>
                <a:lnTo>
                  <a:pt x="0" y="4509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225464" y="239562"/>
            <a:ext cx="1239167" cy="1189600"/>
          </a:xfrm>
          <a:custGeom>
            <a:avLst/>
            <a:gdLst/>
            <a:ahLst/>
            <a:cxnLst/>
            <a:rect r="r" b="b" t="t" l="l"/>
            <a:pathLst>
              <a:path h="1189600" w="1239167">
                <a:moveTo>
                  <a:pt x="0" y="0"/>
                </a:moveTo>
                <a:lnTo>
                  <a:pt x="1239167" y="0"/>
                </a:lnTo>
                <a:lnTo>
                  <a:pt x="1239167" y="1189600"/>
                </a:lnTo>
                <a:lnTo>
                  <a:pt x="0" y="118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2384891" y="4637076"/>
            <a:ext cx="3995276" cy="5337907"/>
          </a:xfrm>
          <a:custGeom>
            <a:avLst/>
            <a:gdLst/>
            <a:ahLst/>
            <a:cxnLst/>
            <a:rect r="r" b="b" t="t" l="l"/>
            <a:pathLst>
              <a:path h="5337907" w="3995276">
                <a:moveTo>
                  <a:pt x="0" y="0"/>
                </a:moveTo>
                <a:lnTo>
                  <a:pt x="3995276" y="0"/>
                </a:lnTo>
                <a:lnTo>
                  <a:pt x="3995276" y="5337907"/>
                </a:lnTo>
                <a:lnTo>
                  <a:pt x="0" y="53379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2597321" y="1719911"/>
            <a:ext cx="11328177" cy="1086934"/>
          </a:xfrm>
          <a:prstGeom prst="rect">
            <a:avLst/>
          </a:prstGeom>
        </p:spPr>
        <p:txBody>
          <a:bodyPr anchor="t" rtlCol="false" tIns="0" lIns="0" bIns="0" rIns="0">
            <a:spAutoFit/>
          </a:bodyPr>
          <a:lstStyle/>
          <a:p>
            <a:pPr algn="ctr" marL="0" indent="0" lvl="0">
              <a:lnSpc>
                <a:spcPts val="8865"/>
              </a:lnSpc>
              <a:spcBef>
                <a:spcPct val="0"/>
              </a:spcBef>
            </a:pPr>
            <a:r>
              <a:rPr lang="en-US" sz="6332">
                <a:solidFill>
                  <a:srgbClr val="01070A"/>
                </a:solidFill>
                <a:latin typeface="Carelia"/>
              </a:rPr>
              <a:t>Types of dependent clauses </a:t>
            </a:r>
          </a:p>
        </p:txBody>
      </p:sp>
      <p:sp>
        <p:nvSpPr>
          <p:cNvPr name="TextBox 13" id="13"/>
          <p:cNvSpPr txBox="true"/>
          <p:nvPr/>
        </p:nvSpPr>
        <p:spPr>
          <a:xfrm rot="0">
            <a:off x="2921247" y="4039982"/>
            <a:ext cx="10706112" cy="2499883"/>
          </a:xfrm>
          <a:prstGeom prst="rect">
            <a:avLst/>
          </a:prstGeom>
        </p:spPr>
        <p:txBody>
          <a:bodyPr anchor="t" rtlCol="false" tIns="0" lIns="0" bIns="0" rIns="0">
            <a:spAutoFit/>
          </a:bodyPr>
          <a:lstStyle/>
          <a:p>
            <a:pPr>
              <a:lnSpc>
                <a:spcPts val="4171"/>
              </a:lnSpc>
            </a:pPr>
            <a:r>
              <a:rPr lang="en-US" sz="2979">
                <a:solidFill>
                  <a:srgbClr val="01070A"/>
                </a:solidFill>
                <a:latin typeface="Dosis"/>
              </a:rPr>
              <a:t>There are 3 types of dependent clauses:</a:t>
            </a:r>
          </a:p>
          <a:p>
            <a:pPr>
              <a:lnSpc>
                <a:spcPts val="4171"/>
              </a:lnSpc>
            </a:pPr>
          </a:p>
          <a:p>
            <a:pPr>
              <a:lnSpc>
                <a:spcPts val="4171"/>
              </a:lnSpc>
            </a:pPr>
            <a:r>
              <a:rPr lang="en-US" sz="2979">
                <a:solidFill>
                  <a:srgbClr val="01070A"/>
                </a:solidFill>
                <a:latin typeface="Dosis"/>
              </a:rPr>
              <a:t>noun, adjective, adverb</a:t>
            </a:r>
          </a:p>
          <a:p>
            <a:pPr>
              <a:lnSpc>
                <a:spcPts val="3751"/>
              </a:lnSpc>
            </a:pPr>
          </a:p>
          <a:p>
            <a:pPr>
              <a:lnSpc>
                <a:spcPts val="375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1637297" y="7394474"/>
            <a:ext cx="5939287" cy="4114800"/>
          </a:xfrm>
          <a:custGeom>
            <a:avLst/>
            <a:gdLst/>
            <a:ahLst/>
            <a:cxnLst/>
            <a:rect r="r" b="b" t="t" l="l"/>
            <a:pathLst>
              <a:path h="4114800" w="5939287">
                <a:moveTo>
                  <a:pt x="0" y="0"/>
                </a:moveTo>
                <a:lnTo>
                  <a:pt x="5939287" y="0"/>
                </a:lnTo>
                <a:lnTo>
                  <a:pt x="59392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301990" y="1243518"/>
            <a:ext cx="11267587" cy="8450690"/>
          </a:xfrm>
          <a:custGeom>
            <a:avLst/>
            <a:gdLst/>
            <a:ahLst/>
            <a:cxnLst/>
            <a:rect r="r" b="b" t="t" l="l"/>
            <a:pathLst>
              <a:path h="8450690" w="11267587">
                <a:moveTo>
                  <a:pt x="0" y="0"/>
                </a:moveTo>
                <a:lnTo>
                  <a:pt x="11267586" y="0"/>
                </a:lnTo>
                <a:lnTo>
                  <a:pt x="11267586" y="8450690"/>
                </a:lnTo>
                <a:lnTo>
                  <a:pt x="0" y="8450690"/>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866203" y="1820118"/>
            <a:ext cx="16192582" cy="7362985"/>
          </a:xfrm>
          <a:custGeom>
            <a:avLst/>
            <a:gdLst/>
            <a:ahLst/>
            <a:cxnLst/>
            <a:rect r="r" b="b" t="t" l="l"/>
            <a:pathLst>
              <a:path h="7362985" w="16192582">
                <a:moveTo>
                  <a:pt x="0" y="0"/>
                </a:moveTo>
                <a:lnTo>
                  <a:pt x="16192581" y="0"/>
                </a:lnTo>
                <a:lnTo>
                  <a:pt x="16192581" y="7362985"/>
                </a:lnTo>
                <a:lnTo>
                  <a:pt x="0" y="7362985"/>
                </a:lnTo>
                <a:lnTo>
                  <a:pt x="0" y="0"/>
                </a:lnTo>
                <a:close/>
              </a:path>
            </a:pathLst>
          </a:custGeom>
          <a:blipFill>
            <a:blip r:embed="rId3"/>
            <a:stretch>
              <a:fillRect l="0" t="0" r="0" b="0"/>
            </a:stretch>
          </a:blipFill>
        </p:spPr>
      </p:sp>
      <p:sp>
        <p:nvSpPr>
          <p:cNvPr name="Freeform 4" id="4"/>
          <p:cNvSpPr/>
          <p:nvPr/>
        </p:nvSpPr>
        <p:spPr>
          <a:xfrm flipH="false" flipV="false" rot="0">
            <a:off x="14738681" y="5713177"/>
            <a:ext cx="3079815" cy="4114800"/>
          </a:xfrm>
          <a:custGeom>
            <a:avLst/>
            <a:gdLst/>
            <a:ahLst/>
            <a:cxnLst/>
            <a:rect r="r" b="b" t="t" l="l"/>
            <a:pathLst>
              <a:path h="4114800" w="3079815">
                <a:moveTo>
                  <a:pt x="0" y="0"/>
                </a:moveTo>
                <a:lnTo>
                  <a:pt x="3079815" y="0"/>
                </a:lnTo>
                <a:lnTo>
                  <a:pt x="30798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DAFq8RWStoU</dc:identifier>
  <dcterms:modified xsi:type="dcterms:W3CDTF">2011-08-01T06:04:30Z</dcterms:modified>
  <cp:revision>1</cp:revision>
  <dc:title>Session 17. complex sentences </dc:title>
</cp:coreProperties>
</file>