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Open Sans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osis" panose="020B0604020202020204" charset="0"/>
      <p:regular r:id="rId19"/>
    </p:embeddedFont>
    <p:embeddedFont>
      <p:font typeface="Carelia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19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21.png"/><Relationship Id="rId4" Type="http://schemas.openxmlformats.org/officeDocument/2006/relationships/image" Target="../media/image3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133142" y="6531654"/>
            <a:ext cx="6914093" cy="5028432"/>
          </a:xfrm>
          <a:custGeom>
            <a:avLst/>
            <a:gdLst/>
            <a:ahLst/>
            <a:cxnLst/>
            <a:rect l="l" t="t" r="r" b="b"/>
            <a:pathLst>
              <a:path w="6914093" h="5028432">
                <a:moveTo>
                  <a:pt x="0" y="0"/>
                </a:moveTo>
                <a:lnTo>
                  <a:pt x="6914094" y="0"/>
                </a:lnTo>
                <a:lnTo>
                  <a:pt x="6914094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29971" y="4820778"/>
            <a:ext cx="10228058" cy="1710875"/>
          </a:xfrm>
          <a:custGeom>
            <a:avLst/>
            <a:gdLst/>
            <a:ahLst/>
            <a:cxnLst/>
            <a:rect l="l" t="t" r="r" b="b"/>
            <a:pathLst>
              <a:path w="10228058" h="1710875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18859" y="1566702"/>
            <a:ext cx="12232689" cy="6782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36"/>
              </a:lnSpc>
            </a:pPr>
            <a:r>
              <a:rPr lang="en-US" sz="19454">
                <a:solidFill>
                  <a:srgbClr val="01070A"/>
                </a:solidFill>
                <a:latin typeface="Carelia"/>
              </a:rPr>
              <a:t>Passive voice</a:t>
            </a:r>
          </a:p>
        </p:txBody>
      </p:sp>
      <p:sp>
        <p:nvSpPr>
          <p:cNvPr id="6" name="Freeform 6"/>
          <p:cNvSpPr/>
          <p:nvPr/>
        </p:nvSpPr>
        <p:spPr>
          <a:xfrm>
            <a:off x="12898834" y="5676216"/>
            <a:ext cx="8246933" cy="6247677"/>
          </a:xfrm>
          <a:custGeom>
            <a:avLst/>
            <a:gdLst/>
            <a:ahLst/>
            <a:cxnLst/>
            <a:rect l="l" t="t" r="r" b="b"/>
            <a:pathLst>
              <a:path w="8246933" h="6247677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308980" y="-1652824"/>
            <a:ext cx="8905028" cy="5575060"/>
          </a:xfrm>
          <a:custGeom>
            <a:avLst/>
            <a:gdLst/>
            <a:ahLst/>
            <a:cxnLst/>
            <a:rect l="l" t="t" r="r" b="b"/>
            <a:pathLst>
              <a:path w="8905028" h="5575060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495846">
            <a:off x="-3929800" y="-2685694"/>
            <a:ext cx="5243739" cy="7338566"/>
          </a:xfrm>
          <a:custGeom>
            <a:avLst/>
            <a:gdLst/>
            <a:ahLst/>
            <a:cxnLst/>
            <a:rect l="l" t="t" r="r" b="b"/>
            <a:pathLst>
              <a:path w="5243739" h="7338566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93123">
            <a:off x="1715255" y="1391367"/>
            <a:ext cx="13118097" cy="8000329"/>
            <a:chOff x="0" y="0"/>
            <a:chExt cx="4021842" cy="24527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842" cy="2452800"/>
            </a:xfrm>
            <a:custGeom>
              <a:avLst/>
              <a:gdLst/>
              <a:ahLst/>
              <a:cxnLst/>
              <a:rect l="l" t="t" r="r" b="b"/>
              <a:pathLst>
                <a:path w="4021842" h="2452800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33053"/>
            <a:ext cx="14787561" cy="8887319"/>
            <a:chOff x="0" y="0"/>
            <a:chExt cx="4533678" cy="272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33678" cy="2724739"/>
            </a:xfrm>
            <a:custGeom>
              <a:avLst/>
              <a:gdLst/>
              <a:ahLst/>
              <a:cxnLst/>
              <a:rect l="l" t="t" r="r" b="b"/>
              <a:pathLst>
                <a:path w="4533678" h="2724739">
                  <a:moveTo>
                    <a:pt x="5759" y="0"/>
                  </a:moveTo>
                  <a:lnTo>
                    <a:pt x="4527919" y="0"/>
                  </a:lnTo>
                  <a:cubicBezTo>
                    <a:pt x="4529447" y="0"/>
                    <a:pt x="4530911" y="607"/>
                    <a:pt x="4531992" y="1687"/>
                  </a:cubicBezTo>
                  <a:cubicBezTo>
                    <a:pt x="4533072" y="2767"/>
                    <a:pt x="4533678" y="4232"/>
                    <a:pt x="4533678" y="5759"/>
                  </a:cubicBezTo>
                  <a:lnTo>
                    <a:pt x="4533678" y="2718980"/>
                  </a:lnTo>
                  <a:cubicBezTo>
                    <a:pt x="4533678" y="2722161"/>
                    <a:pt x="4531100" y="2724739"/>
                    <a:pt x="4527919" y="2724739"/>
                  </a:cubicBezTo>
                  <a:lnTo>
                    <a:pt x="5759" y="2724739"/>
                  </a:lnTo>
                  <a:cubicBezTo>
                    <a:pt x="2578" y="2724739"/>
                    <a:pt x="0" y="2722161"/>
                    <a:pt x="0" y="2718980"/>
                  </a:cubicBezTo>
                  <a:lnTo>
                    <a:pt x="0" y="5759"/>
                  </a:lnTo>
                  <a:cubicBezTo>
                    <a:pt x="0" y="2578"/>
                    <a:pt x="2578" y="0"/>
                    <a:pt x="5759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25464" y="239562"/>
            <a:ext cx="1239167" cy="11896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7327" y="5143500"/>
            <a:ext cx="3583617" cy="4114800"/>
          </a:xfrm>
          <a:custGeom>
            <a:avLst/>
            <a:gdLst/>
            <a:ahLst/>
            <a:cxnLst/>
            <a:rect l="l" t="t" r="r" b="b"/>
            <a:pathLst>
              <a:path w="3583617" h="4114800">
                <a:moveTo>
                  <a:pt x="0" y="0"/>
                </a:moveTo>
                <a:lnTo>
                  <a:pt x="3583617" y="0"/>
                </a:lnTo>
                <a:lnTo>
                  <a:pt x="35836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97321" y="1719911"/>
            <a:ext cx="11328177" cy="108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Passive Voice with Modals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90944" y="3831240"/>
            <a:ext cx="10706112" cy="4768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2789" lvl="1" indent="-386394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1070A"/>
                </a:solidFill>
                <a:latin typeface="Dosis"/>
              </a:rPr>
              <a:t>Modal Verbs (can, could, should, must, etc.) in Passive Voice</a:t>
            </a:r>
          </a:p>
          <a:p>
            <a:pPr>
              <a:lnSpc>
                <a:spcPts val="501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  <a:p>
            <a:pPr marL="772789" lvl="1" indent="-386394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1070A"/>
                </a:solidFill>
                <a:latin typeface="Dosis"/>
              </a:rPr>
              <a:t>Indicating Possibility, Necessity, or Obligation</a:t>
            </a:r>
          </a:p>
          <a:p>
            <a:pPr>
              <a:lnSpc>
                <a:spcPts val="501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  <a:p>
            <a:pPr marL="772789" lvl="1" indent="-386394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1070A"/>
                </a:solidFill>
                <a:latin typeface="Dosis"/>
              </a:rPr>
              <a:t>Example: "The contract should be signed by Friday."</a:t>
            </a:r>
          </a:p>
          <a:p>
            <a:pPr>
              <a:lnSpc>
                <a:spcPts val="417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375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93123">
            <a:off x="1715255" y="1391367"/>
            <a:ext cx="13118097" cy="8000329"/>
            <a:chOff x="0" y="0"/>
            <a:chExt cx="4021842" cy="24527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842" cy="2452800"/>
            </a:xfrm>
            <a:custGeom>
              <a:avLst/>
              <a:gdLst/>
              <a:ahLst/>
              <a:cxnLst/>
              <a:rect l="l" t="t" r="r" b="b"/>
              <a:pathLst>
                <a:path w="4021842" h="2452800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33053"/>
            <a:ext cx="14787561" cy="8887319"/>
            <a:chOff x="0" y="0"/>
            <a:chExt cx="4533678" cy="272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33678" cy="2724739"/>
            </a:xfrm>
            <a:custGeom>
              <a:avLst/>
              <a:gdLst/>
              <a:ahLst/>
              <a:cxnLst/>
              <a:rect l="l" t="t" r="r" b="b"/>
              <a:pathLst>
                <a:path w="4533678" h="2724739">
                  <a:moveTo>
                    <a:pt x="5759" y="0"/>
                  </a:moveTo>
                  <a:lnTo>
                    <a:pt x="4527919" y="0"/>
                  </a:lnTo>
                  <a:cubicBezTo>
                    <a:pt x="4529447" y="0"/>
                    <a:pt x="4530911" y="607"/>
                    <a:pt x="4531992" y="1687"/>
                  </a:cubicBezTo>
                  <a:cubicBezTo>
                    <a:pt x="4533072" y="2767"/>
                    <a:pt x="4533678" y="4232"/>
                    <a:pt x="4533678" y="5759"/>
                  </a:cubicBezTo>
                  <a:lnTo>
                    <a:pt x="4533678" y="2718980"/>
                  </a:lnTo>
                  <a:cubicBezTo>
                    <a:pt x="4533678" y="2722161"/>
                    <a:pt x="4531100" y="2724739"/>
                    <a:pt x="4527919" y="2724739"/>
                  </a:cubicBezTo>
                  <a:lnTo>
                    <a:pt x="5759" y="2724739"/>
                  </a:lnTo>
                  <a:cubicBezTo>
                    <a:pt x="2578" y="2724739"/>
                    <a:pt x="0" y="2722161"/>
                    <a:pt x="0" y="2718980"/>
                  </a:cubicBezTo>
                  <a:lnTo>
                    <a:pt x="0" y="5759"/>
                  </a:lnTo>
                  <a:cubicBezTo>
                    <a:pt x="0" y="2578"/>
                    <a:pt x="2578" y="0"/>
                    <a:pt x="5759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25464" y="239562"/>
            <a:ext cx="1239167" cy="11896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460106" y="3396171"/>
            <a:ext cx="2827894" cy="5655787"/>
          </a:xfrm>
          <a:custGeom>
            <a:avLst/>
            <a:gdLst/>
            <a:ahLst/>
            <a:cxnLst/>
            <a:rect l="l" t="t" r="r" b="b"/>
            <a:pathLst>
              <a:path w="2827894" h="5655787">
                <a:moveTo>
                  <a:pt x="0" y="0"/>
                </a:moveTo>
                <a:lnTo>
                  <a:pt x="2827894" y="0"/>
                </a:lnTo>
                <a:lnTo>
                  <a:pt x="2827894" y="5655787"/>
                </a:lnTo>
                <a:lnTo>
                  <a:pt x="0" y="56557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97321" y="1719911"/>
            <a:ext cx="11328177" cy="221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Passive Voice and Object Focus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82636" y="4273695"/>
            <a:ext cx="10706112" cy="4778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2789" lvl="1" indent="-386394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1070A"/>
                </a:solidFill>
                <a:latin typeface="Dosis"/>
              </a:rPr>
              <a:t>Emphasizing the Object of an Action</a:t>
            </a:r>
          </a:p>
          <a:p>
            <a:pPr>
              <a:lnSpc>
                <a:spcPts val="459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  <a:p>
            <a:pPr marL="772789" lvl="1" indent="-386394">
              <a:lnSpc>
                <a:spcPts val="5011"/>
              </a:lnSpc>
              <a:buFont typeface="Arial"/>
              <a:buChar char="•"/>
            </a:pPr>
            <a:r>
              <a:rPr lang="en-US" sz="3579">
                <a:solidFill>
                  <a:srgbClr val="01070A"/>
                </a:solidFill>
                <a:latin typeface="Dosis"/>
              </a:rPr>
              <a:t>Example: </a:t>
            </a:r>
          </a:p>
          <a:p>
            <a:pPr>
              <a:lnSpc>
                <a:spcPts val="501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5011"/>
              </a:lnSpc>
            </a:pPr>
            <a:r>
              <a:rPr lang="en-US" sz="3579">
                <a:solidFill>
                  <a:srgbClr val="01070A"/>
                </a:solidFill>
                <a:latin typeface="Dosis"/>
              </a:rPr>
              <a:t>Active - "She painted the mural." </a:t>
            </a:r>
          </a:p>
          <a:p>
            <a:pPr>
              <a:lnSpc>
                <a:spcPts val="5011"/>
              </a:lnSpc>
            </a:pPr>
            <a:r>
              <a:rPr lang="en-US" sz="3579">
                <a:solidFill>
                  <a:srgbClr val="01070A"/>
                </a:solidFill>
                <a:latin typeface="Dosis"/>
              </a:rPr>
              <a:t>Passive - "The mural was painted by her."</a:t>
            </a:r>
          </a:p>
          <a:p>
            <a:pPr>
              <a:lnSpc>
                <a:spcPts val="459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3751"/>
              </a:lnSpc>
            </a:pPr>
            <a:endParaRPr lang="en-US" sz="3579">
              <a:solidFill>
                <a:srgbClr val="01070A"/>
              </a:solidFill>
              <a:latin typeface="Dosi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4816593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57225">
              <a:solidFill>
                <a:srgbClr val="1E3F48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775654" y="5143500"/>
            <a:ext cx="9448343" cy="5616757"/>
          </a:xfrm>
          <a:custGeom>
            <a:avLst/>
            <a:gdLst/>
            <a:ahLst/>
            <a:cxnLst/>
            <a:rect l="l" t="t" r="r" b="b"/>
            <a:pathLst>
              <a:path w="9448343" h="5616757">
                <a:moveTo>
                  <a:pt x="0" y="0"/>
                </a:moveTo>
                <a:lnTo>
                  <a:pt x="9448342" y="0"/>
                </a:lnTo>
                <a:lnTo>
                  <a:pt x="9448342" y="5616757"/>
                </a:lnTo>
                <a:lnTo>
                  <a:pt x="0" y="5616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00634" y="5428244"/>
            <a:ext cx="8436357" cy="5844796"/>
          </a:xfrm>
          <a:custGeom>
            <a:avLst/>
            <a:gdLst/>
            <a:ahLst/>
            <a:cxnLst/>
            <a:rect l="l" t="t" r="r" b="b"/>
            <a:pathLst>
              <a:path w="8436357" h="5844796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83456" y="2862774"/>
            <a:ext cx="13321088" cy="1794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97"/>
              </a:lnSpc>
            </a:pPr>
            <a:r>
              <a:rPr lang="en-US" sz="10569">
                <a:solidFill>
                  <a:srgbClr val="01070A"/>
                </a:solidFill>
                <a:latin typeface="Carelia"/>
              </a:rPr>
              <a:t>Thanks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622403" y="-589740"/>
            <a:ext cx="9048214" cy="12247451"/>
            <a:chOff x="0" y="0"/>
            <a:chExt cx="2383069" cy="322566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3069" cy="3225666"/>
            </a:xfrm>
            <a:custGeom>
              <a:avLst/>
              <a:gdLst/>
              <a:ahLst/>
              <a:cxnLst/>
              <a:rect l="l" t="t" r="r" b="b"/>
              <a:pathLst>
                <a:path w="2383069" h="3225666">
                  <a:moveTo>
                    <a:pt x="0" y="0"/>
                  </a:moveTo>
                  <a:lnTo>
                    <a:pt x="2383069" y="0"/>
                  </a:lnTo>
                  <a:lnTo>
                    <a:pt x="2383069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1270692" y="5210885"/>
            <a:ext cx="5565196" cy="4047415"/>
          </a:xfrm>
          <a:custGeom>
            <a:avLst/>
            <a:gdLst/>
            <a:ahLst/>
            <a:cxnLst/>
            <a:rect l="l" t="t" r="r" b="b"/>
            <a:pathLst>
              <a:path w="5565196" h="4047415">
                <a:moveTo>
                  <a:pt x="5565195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5" y="4047415"/>
                </a:lnTo>
                <a:lnTo>
                  <a:pt x="55651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79267" y="1551332"/>
            <a:ext cx="5394683" cy="1193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764"/>
              </a:lnSpc>
              <a:spcBef>
                <a:spcPct val="0"/>
              </a:spcBef>
            </a:pPr>
            <a:r>
              <a:rPr lang="en-US" sz="6974">
                <a:solidFill>
                  <a:srgbClr val="01070A"/>
                </a:solidFill>
                <a:latin typeface="Carelia"/>
              </a:rPr>
              <a:t>Overview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70104" y="2959261"/>
            <a:ext cx="6590706" cy="46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50553" lvl="1" indent="-475277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</a:rPr>
              <a:t>Introduction</a:t>
            </a:r>
          </a:p>
          <a:p>
            <a:pPr marL="950553" lvl="1" indent="-475277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</a:rPr>
              <a:t>Sentence Structure Review</a:t>
            </a:r>
          </a:p>
          <a:p>
            <a:pPr marL="950553" lvl="1" indent="-475277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</a:rPr>
              <a:t>Dependent Clauses</a:t>
            </a:r>
          </a:p>
          <a:p>
            <a:pPr marL="950553" lvl="1" indent="-475277">
              <a:lnSpc>
                <a:spcPts val="6163"/>
              </a:lnSpc>
              <a:buFont typeface="Arial"/>
              <a:buChar char="•"/>
            </a:pPr>
            <a:r>
              <a:rPr lang="en-US" sz="4402">
                <a:solidFill>
                  <a:srgbClr val="01070A"/>
                </a:solidFill>
                <a:latin typeface="Dosis"/>
              </a:rPr>
              <a:t>Subordinating Conjunctions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355002" y="5873946"/>
            <a:ext cx="3190321" cy="3316969"/>
          </a:xfrm>
          <a:custGeom>
            <a:avLst/>
            <a:gdLst/>
            <a:ahLst/>
            <a:cxnLst/>
            <a:rect l="l" t="t" r="r" b="b"/>
            <a:pathLst>
              <a:path w="3190321" h="3316969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3495846">
            <a:off x="1160298" y="511424"/>
            <a:ext cx="2150973" cy="3010268"/>
          </a:xfrm>
          <a:custGeom>
            <a:avLst/>
            <a:gdLst/>
            <a:ahLst/>
            <a:cxnLst/>
            <a:rect l="l" t="t" r="r" b="b"/>
            <a:pathLst>
              <a:path w="2150973" h="3010268">
                <a:moveTo>
                  <a:pt x="0" y="0"/>
                </a:moveTo>
                <a:lnTo>
                  <a:pt x="2150973" y="0"/>
                </a:lnTo>
                <a:lnTo>
                  <a:pt x="2150973" y="3010268"/>
                </a:lnTo>
                <a:lnTo>
                  <a:pt x="0" y="30102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664555" y="1306784"/>
            <a:ext cx="3667332" cy="946839"/>
          </a:xfrm>
          <a:custGeom>
            <a:avLst/>
            <a:gdLst/>
            <a:ahLst/>
            <a:cxnLst/>
            <a:rect l="l" t="t" r="r" b="b"/>
            <a:pathLst>
              <a:path w="3667332" h="946839">
                <a:moveTo>
                  <a:pt x="0" y="0"/>
                </a:moveTo>
                <a:lnTo>
                  <a:pt x="3667333" y="0"/>
                </a:lnTo>
                <a:lnTo>
                  <a:pt x="3667333" y="946838"/>
                </a:lnTo>
                <a:lnTo>
                  <a:pt x="0" y="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2827833"/>
            <a:ext cx="12128049" cy="6430467"/>
          </a:xfrm>
          <a:custGeom>
            <a:avLst/>
            <a:gdLst/>
            <a:ahLst/>
            <a:cxnLst/>
            <a:rect l="l" t="t" r="r" b="b"/>
            <a:pathLst>
              <a:path w="12128049" h="6430467">
                <a:moveTo>
                  <a:pt x="0" y="0"/>
                </a:moveTo>
                <a:lnTo>
                  <a:pt x="12128049" y="0"/>
                </a:lnTo>
                <a:lnTo>
                  <a:pt x="12128049" y="6430467"/>
                </a:lnTo>
                <a:lnTo>
                  <a:pt x="0" y="64304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156749" y="2253622"/>
            <a:ext cx="4925959" cy="6129587"/>
          </a:xfrm>
          <a:custGeom>
            <a:avLst/>
            <a:gdLst/>
            <a:ahLst/>
            <a:cxnLst/>
            <a:rect l="l" t="t" r="r" b="b"/>
            <a:pathLst>
              <a:path w="4925959" h="6129587">
                <a:moveTo>
                  <a:pt x="0" y="0"/>
                </a:moveTo>
                <a:lnTo>
                  <a:pt x="4925959" y="0"/>
                </a:lnTo>
                <a:lnTo>
                  <a:pt x="4925959" y="6129587"/>
                </a:lnTo>
                <a:lnTo>
                  <a:pt x="0" y="6129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686615" y="701700"/>
            <a:ext cx="5623213" cy="1086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07541" y="1028700"/>
            <a:ext cx="11025223" cy="6697255"/>
            <a:chOff x="0" y="0"/>
            <a:chExt cx="2903762" cy="17638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3762" cy="1763886"/>
            </a:xfrm>
            <a:custGeom>
              <a:avLst/>
              <a:gdLst/>
              <a:ahLst/>
              <a:cxnLst/>
              <a:rect l="l" t="t" r="r" b="b"/>
              <a:pathLst>
                <a:path w="2903762" h="1763886">
                  <a:moveTo>
                    <a:pt x="7724" y="0"/>
                  </a:moveTo>
                  <a:lnTo>
                    <a:pt x="2896038" y="0"/>
                  </a:lnTo>
                  <a:cubicBezTo>
                    <a:pt x="2900304" y="0"/>
                    <a:pt x="2903762" y="3458"/>
                    <a:pt x="2903762" y="7724"/>
                  </a:cubicBezTo>
                  <a:lnTo>
                    <a:pt x="2903762" y="1756162"/>
                  </a:lnTo>
                  <a:cubicBezTo>
                    <a:pt x="2903762" y="1760428"/>
                    <a:pt x="2900304" y="1763886"/>
                    <a:pt x="2896038" y="1763886"/>
                  </a:cubicBezTo>
                  <a:lnTo>
                    <a:pt x="7724" y="1763886"/>
                  </a:lnTo>
                  <a:cubicBezTo>
                    <a:pt x="3458" y="1763886"/>
                    <a:pt x="0" y="1760428"/>
                    <a:pt x="0" y="1756162"/>
                  </a:cubicBezTo>
                  <a:lnTo>
                    <a:pt x="0" y="7724"/>
                  </a:lnTo>
                  <a:cubicBezTo>
                    <a:pt x="0" y="3458"/>
                    <a:pt x="3458" y="0"/>
                    <a:pt x="7724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596328" y="2795138"/>
            <a:ext cx="4743602" cy="5647145"/>
          </a:xfrm>
          <a:custGeom>
            <a:avLst/>
            <a:gdLst/>
            <a:ahLst/>
            <a:cxnLst/>
            <a:rect l="l" t="t" r="r" b="b"/>
            <a:pathLst>
              <a:path w="4743602" h="5647145">
                <a:moveTo>
                  <a:pt x="0" y="0"/>
                </a:moveTo>
                <a:lnTo>
                  <a:pt x="4743602" y="0"/>
                </a:lnTo>
                <a:lnTo>
                  <a:pt x="4743602" y="5647145"/>
                </a:lnTo>
                <a:lnTo>
                  <a:pt x="0" y="56471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101466" y="2718938"/>
            <a:ext cx="9588458" cy="2035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21"/>
              </a:lnSpc>
            </a:pPr>
            <a:r>
              <a:rPr lang="en-US" sz="3872">
                <a:solidFill>
                  <a:srgbClr val="01070A"/>
                </a:solidFill>
                <a:latin typeface="Dosis"/>
              </a:rPr>
              <a:t> Emphasizing the action or result, focusing on the object, or making the sentence more formal.</a:t>
            </a:r>
          </a:p>
          <a:p>
            <a:pPr>
              <a:lnSpc>
                <a:spcPts val="5421"/>
              </a:lnSpc>
            </a:pPr>
            <a:endParaRPr lang="en-US" sz="3872">
              <a:solidFill>
                <a:srgbClr val="01070A"/>
              </a:solidFill>
              <a:latin typeface="Dosi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73462" y="1623833"/>
            <a:ext cx="8679121" cy="64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0"/>
              </a:lnSpc>
              <a:spcBef>
                <a:spcPct val="0"/>
              </a:spcBef>
            </a:pPr>
            <a:r>
              <a:rPr lang="en-US" sz="3793">
                <a:solidFill>
                  <a:srgbClr val="01070A"/>
                </a:solidFill>
                <a:latin typeface="Open Sans Bold"/>
              </a:rPr>
              <a:t>PURPOSE: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1478" y="2549639"/>
            <a:ext cx="16626630" cy="4717613"/>
            <a:chOff x="0" y="0"/>
            <a:chExt cx="4379030" cy="12424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9030" cy="1242499"/>
            </a:xfrm>
            <a:custGeom>
              <a:avLst/>
              <a:gdLst/>
              <a:ahLst/>
              <a:cxnLst/>
              <a:rect l="l" t="t" r="r" b="b"/>
              <a:pathLst>
                <a:path w="4379030" h="1242499">
                  <a:moveTo>
                    <a:pt x="5122" y="0"/>
                  </a:moveTo>
                  <a:lnTo>
                    <a:pt x="4373908" y="0"/>
                  </a:lnTo>
                  <a:cubicBezTo>
                    <a:pt x="4376737" y="0"/>
                    <a:pt x="4379030" y="2293"/>
                    <a:pt x="4379030" y="5122"/>
                  </a:cubicBezTo>
                  <a:lnTo>
                    <a:pt x="4379030" y="1237377"/>
                  </a:lnTo>
                  <a:cubicBezTo>
                    <a:pt x="4379030" y="1238735"/>
                    <a:pt x="4378490" y="1240038"/>
                    <a:pt x="4377530" y="1240999"/>
                  </a:cubicBezTo>
                  <a:cubicBezTo>
                    <a:pt x="4376569" y="1241959"/>
                    <a:pt x="4375266" y="1242499"/>
                    <a:pt x="4373908" y="1242499"/>
                  </a:cubicBezTo>
                  <a:lnTo>
                    <a:pt x="5122" y="1242499"/>
                  </a:lnTo>
                  <a:cubicBezTo>
                    <a:pt x="3764" y="1242499"/>
                    <a:pt x="2461" y="1241959"/>
                    <a:pt x="1500" y="1240999"/>
                  </a:cubicBezTo>
                  <a:cubicBezTo>
                    <a:pt x="540" y="1240038"/>
                    <a:pt x="0" y="1238735"/>
                    <a:pt x="0" y="1237377"/>
                  </a:cubicBezTo>
                  <a:lnTo>
                    <a:pt x="0" y="5122"/>
                  </a:lnTo>
                  <a:cubicBezTo>
                    <a:pt x="0" y="3764"/>
                    <a:pt x="540" y="2461"/>
                    <a:pt x="1500" y="1500"/>
                  </a:cubicBezTo>
                  <a:cubicBezTo>
                    <a:pt x="2461" y="540"/>
                    <a:pt x="3764" y="0"/>
                    <a:pt x="5122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46159" y="4239878"/>
            <a:ext cx="15395681" cy="250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1362" lvl="1" indent="-385681">
              <a:lnSpc>
                <a:spcPts val="5001"/>
              </a:lnSpc>
              <a:buFont typeface="Arial"/>
              <a:buChar char="•"/>
            </a:pPr>
            <a:r>
              <a:rPr lang="en-US" sz="3572">
                <a:solidFill>
                  <a:srgbClr val="01070A"/>
                </a:solidFill>
                <a:latin typeface="Dosis"/>
              </a:rPr>
              <a:t>Subject + Form of "to be" (is, am, are, was, were, has been, have been, had been, will be, etc.) + Past Participle of Main Verb</a:t>
            </a:r>
          </a:p>
          <a:p>
            <a:pPr marL="771362" lvl="1" indent="-385681">
              <a:lnSpc>
                <a:spcPts val="5001"/>
              </a:lnSpc>
              <a:buFont typeface="Arial"/>
              <a:buChar char="•"/>
            </a:pPr>
            <a:r>
              <a:rPr lang="en-US" sz="3572">
                <a:solidFill>
                  <a:srgbClr val="01070A"/>
                </a:solidFill>
                <a:latin typeface="Dosis"/>
              </a:rPr>
              <a:t>Example: Active - "She bakes the cake." Passive - "The cake is baked by her."</a:t>
            </a:r>
          </a:p>
          <a:p>
            <a:pPr>
              <a:lnSpc>
                <a:spcPts val="5001"/>
              </a:lnSpc>
            </a:pPr>
            <a:endParaRPr lang="en-US" sz="3572">
              <a:solidFill>
                <a:srgbClr val="01070A"/>
              </a:solidFill>
              <a:latin typeface="Dosi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75700" y="2858713"/>
            <a:ext cx="14154503" cy="73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0"/>
              </a:lnSpc>
              <a:spcBef>
                <a:spcPct val="0"/>
              </a:spcBef>
            </a:pPr>
            <a:r>
              <a:rPr lang="en-US" sz="4293">
                <a:solidFill>
                  <a:srgbClr val="01070A"/>
                </a:solidFill>
                <a:latin typeface="Open Sans Bold"/>
              </a:rPr>
              <a:t>STRUCTURE OF PASSIVE VOICE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1478" y="2549639"/>
            <a:ext cx="16626630" cy="4717613"/>
            <a:chOff x="0" y="0"/>
            <a:chExt cx="4379030" cy="12424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9030" cy="1242499"/>
            </a:xfrm>
            <a:custGeom>
              <a:avLst/>
              <a:gdLst/>
              <a:ahLst/>
              <a:cxnLst/>
              <a:rect l="l" t="t" r="r" b="b"/>
              <a:pathLst>
                <a:path w="4379030" h="1242499">
                  <a:moveTo>
                    <a:pt x="5122" y="0"/>
                  </a:moveTo>
                  <a:lnTo>
                    <a:pt x="4373908" y="0"/>
                  </a:lnTo>
                  <a:cubicBezTo>
                    <a:pt x="4376737" y="0"/>
                    <a:pt x="4379030" y="2293"/>
                    <a:pt x="4379030" y="5122"/>
                  </a:cubicBezTo>
                  <a:lnTo>
                    <a:pt x="4379030" y="1237377"/>
                  </a:lnTo>
                  <a:cubicBezTo>
                    <a:pt x="4379030" y="1238735"/>
                    <a:pt x="4378490" y="1240038"/>
                    <a:pt x="4377530" y="1240999"/>
                  </a:cubicBezTo>
                  <a:cubicBezTo>
                    <a:pt x="4376569" y="1241959"/>
                    <a:pt x="4375266" y="1242499"/>
                    <a:pt x="4373908" y="1242499"/>
                  </a:cubicBezTo>
                  <a:lnTo>
                    <a:pt x="5122" y="1242499"/>
                  </a:lnTo>
                  <a:cubicBezTo>
                    <a:pt x="3764" y="1242499"/>
                    <a:pt x="2461" y="1241959"/>
                    <a:pt x="1500" y="1240999"/>
                  </a:cubicBezTo>
                  <a:cubicBezTo>
                    <a:pt x="540" y="1240038"/>
                    <a:pt x="0" y="1238735"/>
                    <a:pt x="0" y="1237377"/>
                  </a:cubicBezTo>
                  <a:lnTo>
                    <a:pt x="0" y="5122"/>
                  </a:lnTo>
                  <a:cubicBezTo>
                    <a:pt x="0" y="3764"/>
                    <a:pt x="540" y="2461"/>
                    <a:pt x="1500" y="1500"/>
                  </a:cubicBezTo>
                  <a:cubicBezTo>
                    <a:pt x="2461" y="540"/>
                    <a:pt x="3764" y="0"/>
                    <a:pt x="5122" y="0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000000"/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111478" y="1692383"/>
            <a:ext cx="3147822" cy="8229600"/>
          </a:xfrm>
          <a:custGeom>
            <a:avLst/>
            <a:gdLst/>
            <a:ahLst/>
            <a:cxnLst/>
            <a:rect l="l" t="t" r="r" b="b"/>
            <a:pathLst>
              <a:path w="3147822" h="8229600">
                <a:moveTo>
                  <a:pt x="0" y="0"/>
                </a:moveTo>
                <a:lnTo>
                  <a:pt x="3147822" y="0"/>
                </a:lnTo>
                <a:lnTo>
                  <a:pt x="314782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6159" y="3963343"/>
            <a:ext cx="15395681" cy="312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1362" lvl="1" indent="-385681">
              <a:lnSpc>
                <a:spcPts val="5001"/>
              </a:lnSpc>
              <a:buFont typeface="Arial"/>
              <a:buChar char="•"/>
            </a:pPr>
            <a:r>
              <a:rPr lang="en-US" sz="3572">
                <a:solidFill>
                  <a:srgbClr val="01070A"/>
                </a:solidFill>
                <a:latin typeface="Dosis"/>
              </a:rPr>
              <a:t>Unknown or Unimportant Doer</a:t>
            </a:r>
          </a:p>
          <a:p>
            <a:pPr marL="771362" lvl="1" indent="-385681">
              <a:lnSpc>
                <a:spcPts val="5001"/>
              </a:lnSpc>
              <a:buFont typeface="Arial"/>
              <a:buChar char="•"/>
            </a:pPr>
            <a:r>
              <a:rPr lang="en-US" sz="3572">
                <a:solidFill>
                  <a:srgbClr val="01070A"/>
                </a:solidFill>
                <a:latin typeface="Dosis"/>
              </a:rPr>
              <a:t>Focus on Action or Result</a:t>
            </a:r>
          </a:p>
          <a:p>
            <a:pPr marL="771362" lvl="1" indent="-385681">
              <a:lnSpc>
                <a:spcPts val="5001"/>
              </a:lnSpc>
              <a:buFont typeface="Arial"/>
              <a:buChar char="•"/>
            </a:pPr>
            <a:r>
              <a:rPr lang="en-US" sz="3572">
                <a:solidFill>
                  <a:srgbClr val="01070A"/>
                </a:solidFill>
                <a:latin typeface="Dosis"/>
              </a:rPr>
              <a:t>Obvious Doer from Context</a:t>
            </a:r>
          </a:p>
          <a:p>
            <a:pPr marL="771362" lvl="1" indent="-385681">
              <a:lnSpc>
                <a:spcPts val="5001"/>
              </a:lnSpc>
              <a:buFont typeface="Arial"/>
              <a:buChar char="•"/>
            </a:pPr>
            <a:r>
              <a:rPr lang="en-US" sz="3572">
                <a:solidFill>
                  <a:srgbClr val="01070A"/>
                </a:solidFill>
                <a:latin typeface="Dosis"/>
              </a:rPr>
              <a:t>Formal or Objective Tone</a:t>
            </a:r>
          </a:p>
          <a:p>
            <a:pPr>
              <a:lnSpc>
                <a:spcPts val="5001"/>
              </a:lnSpc>
            </a:pPr>
            <a:endParaRPr lang="en-US" sz="3572">
              <a:solidFill>
                <a:srgbClr val="01070A"/>
              </a:solidFill>
              <a:latin typeface="Dosi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75700" y="2858713"/>
            <a:ext cx="14154503" cy="73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0"/>
              </a:lnSpc>
              <a:spcBef>
                <a:spcPct val="0"/>
              </a:spcBef>
            </a:pPr>
            <a:r>
              <a:rPr lang="en-US" sz="4293">
                <a:solidFill>
                  <a:srgbClr val="01070A"/>
                </a:solidFill>
                <a:latin typeface="Open Sans Bold"/>
              </a:rPr>
              <a:t>WHEN TO USE PASSIVE VOICE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93123">
            <a:off x="1715255" y="1391367"/>
            <a:ext cx="13118097" cy="8000329"/>
            <a:chOff x="0" y="0"/>
            <a:chExt cx="4021842" cy="24527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842" cy="2452800"/>
            </a:xfrm>
            <a:custGeom>
              <a:avLst/>
              <a:gdLst/>
              <a:ahLst/>
              <a:cxnLst/>
              <a:rect l="l" t="t" r="r" b="b"/>
              <a:pathLst>
                <a:path w="4021842" h="2452800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33053"/>
            <a:ext cx="14787561" cy="8887319"/>
            <a:chOff x="0" y="0"/>
            <a:chExt cx="4533678" cy="272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33678" cy="2724739"/>
            </a:xfrm>
            <a:custGeom>
              <a:avLst/>
              <a:gdLst/>
              <a:ahLst/>
              <a:cxnLst/>
              <a:rect l="l" t="t" r="r" b="b"/>
              <a:pathLst>
                <a:path w="4533678" h="2724739">
                  <a:moveTo>
                    <a:pt x="5759" y="0"/>
                  </a:moveTo>
                  <a:lnTo>
                    <a:pt x="4527919" y="0"/>
                  </a:lnTo>
                  <a:cubicBezTo>
                    <a:pt x="4529447" y="0"/>
                    <a:pt x="4530911" y="607"/>
                    <a:pt x="4531992" y="1687"/>
                  </a:cubicBezTo>
                  <a:cubicBezTo>
                    <a:pt x="4533072" y="2767"/>
                    <a:pt x="4533678" y="4232"/>
                    <a:pt x="4533678" y="5759"/>
                  </a:cubicBezTo>
                  <a:lnTo>
                    <a:pt x="4533678" y="2718980"/>
                  </a:lnTo>
                  <a:cubicBezTo>
                    <a:pt x="4533678" y="2722161"/>
                    <a:pt x="4531100" y="2724739"/>
                    <a:pt x="4527919" y="2724739"/>
                  </a:cubicBezTo>
                  <a:lnTo>
                    <a:pt x="5759" y="2724739"/>
                  </a:lnTo>
                  <a:cubicBezTo>
                    <a:pt x="2578" y="2724739"/>
                    <a:pt x="0" y="2722161"/>
                    <a:pt x="0" y="2718980"/>
                  </a:cubicBezTo>
                  <a:lnTo>
                    <a:pt x="0" y="5759"/>
                  </a:lnTo>
                  <a:cubicBezTo>
                    <a:pt x="0" y="2578"/>
                    <a:pt x="2578" y="0"/>
                    <a:pt x="5759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25464" y="239562"/>
            <a:ext cx="1239167" cy="11896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2384891" y="4637076"/>
            <a:ext cx="3995276" cy="5337907"/>
          </a:xfrm>
          <a:custGeom>
            <a:avLst/>
            <a:gdLst/>
            <a:ahLst/>
            <a:cxnLst/>
            <a:rect l="l" t="t" r="r" b="b"/>
            <a:pathLst>
              <a:path w="3995276" h="5337907">
                <a:moveTo>
                  <a:pt x="0" y="0"/>
                </a:moveTo>
                <a:lnTo>
                  <a:pt x="3995276" y="0"/>
                </a:lnTo>
                <a:lnTo>
                  <a:pt x="3995276" y="5337907"/>
                </a:lnTo>
                <a:lnTo>
                  <a:pt x="0" y="53379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597321" y="1719911"/>
            <a:ext cx="11328177" cy="1086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Active vs. Passive Voice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45048" y="3357249"/>
            <a:ext cx="10706112" cy="505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20" lvl="1" indent="-354010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1070A"/>
                </a:solidFill>
                <a:latin typeface="Dosis"/>
              </a:rPr>
              <a:t>Active Voice: Subject performs the action.</a:t>
            </a:r>
          </a:p>
          <a:p>
            <a:pPr marL="708020" lvl="1" indent="-354010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1070A"/>
                </a:solidFill>
                <a:latin typeface="Dosis"/>
              </a:rPr>
              <a:t>Passive Voice: Subject receives the action.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 marL="708020" lvl="1" indent="-354010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1070A"/>
                </a:solidFill>
                <a:latin typeface="Dosis"/>
              </a:rPr>
              <a:t>Example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4591"/>
              </a:lnSpc>
            </a:pPr>
            <a:r>
              <a:rPr lang="en-US" sz="3279">
                <a:solidFill>
                  <a:srgbClr val="01070A"/>
                </a:solidFill>
                <a:latin typeface="Dosis"/>
              </a:rPr>
              <a:t>Active - "The teacher explains the lesson." </a:t>
            </a:r>
          </a:p>
          <a:p>
            <a:pPr>
              <a:lnSpc>
                <a:spcPts val="4591"/>
              </a:lnSpc>
            </a:pPr>
            <a:r>
              <a:rPr lang="en-US" sz="3279">
                <a:solidFill>
                  <a:srgbClr val="01070A"/>
                </a:solidFill>
                <a:latin typeface="Dosis"/>
              </a:rPr>
              <a:t>Passive - "The lesson is explained by the teacher."</a:t>
            </a:r>
          </a:p>
          <a:p>
            <a:pPr>
              <a:lnSpc>
                <a:spcPts val="417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375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5546" y="683745"/>
            <a:ext cx="15856908" cy="8919511"/>
          </a:xfrm>
          <a:custGeom>
            <a:avLst/>
            <a:gdLst/>
            <a:ahLst/>
            <a:cxnLst/>
            <a:rect l="l" t="t" r="r" b="b"/>
            <a:pathLst>
              <a:path w="15856908" h="8919511">
                <a:moveTo>
                  <a:pt x="0" y="0"/>
                </a:moveTo>
                <a:lnTo>
                  <a:pt x="15856908" y="0"/>
                </a:lnTo>
                <a:lnTo>
                  <a:pt x="15856908" y="8919510"/>
                </a:lnTo>
                <a:lnTo>
                  <a:pt x="0" y="8919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grpSp>
        <p:nvGrpSpPr>
          <p:cNvPr id="3" name="Group 3"/>
          <p:cNvGrpSpPr/>
          <p:nvPr/>
        </p:nvGrpSpPr>
        <p:grpSpPr>
          <a:xfrm rot="93123">
            <a:off x="1715255" y="1391367"/>
            <a:ext cx="13118097" cy="8000329"/>
            <a:chOff x="0" y="0"/>
            <a:chExt cx="4021842" cy="24527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21842" cy="2452800"/>
            </a:xfrm>
            <a:custGeom>
              <a:avLst/>
              <a:gdLst/>
              <a:ahLst/>
              <a:cxnLst/>
              <a:rect l="l" t="t" r="r" b="b"/>
              <a:pathLst>
                <a:path w="4021842" h="2452800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2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933053"/>
            <a:ext cx="14787561" cy="8887319"/>
            <a:chOff x="0" y="0"/>
            <a:chExt cx="4533678" cy="27247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533678" cy="2724739"/>
            </a:xfrm>
            <a:custGeom>
              <a:avLst/>
              <a:gdLst/>
              <a:ahLst/>
              <a:cxnLst/>
              <a:rect l="l" t="t" r="r" b="b"/>
              <a:pathLst>
                <a:path w="4533678" h="2724739">
                  <a:moveTo>
                    <a:pt x="5759" y="0"/>
                  </a:moveTo>
                  <a:lnTo>
                    <a:pt x="4527919" y="0"/>
                  </a:lnTo>
                  <a:cubicBezTo>
                    <a:pt x="4529447" y="0"/>
                    <a:pt x="4530911" y="607"/>
                    <a:pt x="4531992" y="1687"/>
                  </a:cubicBezTo>
                  <a:cubicBezTo>
                    <a:pt x="4533072" y="2767"/>
                    <a:pt x="4533678" y="4232"/>
                    <a:pt x="4533678" y="5759"/>
                  </a:cubicBezTo>
                  <a:lnTo>
                    <a:pt x="4533678" y="2718980"/>
                  </a:lnTo>
                  <a:cubicBezTo>
                    <a:pt x="4533678" y="2722161"/>
                    <a:pt x="4531100" y="2724739"/>
                    <a:pt x="4527919" y="2724739"/>
                  </a:cubicBezTo>
                  <a:lnTo>
                    <a:pt x="5759" y="2724739"/>
                  </a:lnTo>
                  <a:cubicBezTo>
                    <a:pt x="2578" y="2724739"/>
                    <a:pt x="0" y="2722161"/>
                    <a:pt x="0" y="2718980"/>
                  </a:cubicBezTo>
                  <a:lnTo>
                    <a:pt x="0" y="5759"/>
                  </a:lnTo>
                  <a:cubicBezTo>
                    <a:pt x="0" y="2578"/>
                    <a:pt x="2578" y="0"/>
                    <a:pt x="5759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000000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225464" y="239562"/>
            <a:ext cx="1239167" cy="1189600"/>
          </a:xfrm>
          <a:custGeom>
            <a:avLst/>
            <a:gdLst/>
            <a:ahLst/>
            <a:cxnLst/>
            <a:rect l="l" t="t" r="r" b="b"/>
            <a:pathLst>
              <a:path w="1239167" h="1189600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597321" y="1719911"/>
            <a:ext cx="11328177" cy="221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Common Passive Voice Tenses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97321" y="4283220"/>
            <a:ext cx="10706112" cy="5639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8020" lvl="1" indent="-354010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1070A"/>
                </a:solidFill>
                <a:latin typeface="Dosis"/>
              </a:rPr>
              <a:t>Present Simple: "The report is written weekly."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 marL="708020" lvl="1" indent="-354010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1070A"/>
                </a:solidFill>
                <a:latin typeface="Dosis"/>
              </a:rPr>
              <a:t>Past Simple: "The letter was sent yesterday."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 marL="708020" lvl="1" indent="-354010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1070A"/>
                </a:solidFill>
                <a:latin typeface="Dosis"/>
              </a:rPr>
              <a:t>Present Perfect: "The project has been completed."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 marL="708020" lvl="1" indent="-354010">
              <a:lnSpc>
                <a:spcPts val="4591"/>
              </a:lnSpc>
              <a:buFont typeface="Arial"/>
              <a:buChar char="•"/>
            </a:pPr>
            <a:r>
              <a:rPr lang="en-US" sz="3279">
                <a:solidFill>
                  <a:srgbClr val="01070A"/>
                </a:solidFill>
                <a:latin typeface="Dosis"/>
              </a:rPr>
              <a:t>Past Perfect: "The work had been finished before the deadline."</a:t>
            </a:r>
          </a:p>
          <a:p>
            <a:pPr>
              <a:lnSpc>
                <a:spcPts val="459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417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  <a:p>
            <a:pPr>
              <a:lnSpc>
                <a:spcPts val="3751"/>
              </a:lnSpc>
            </a:pPr>
            <a:endParaRPr lang="en-US" sz="3279">
              <a:solidFill>
                <a:srgbClr val="01070A"/>
              </a:solidFill>
              <a:latin typeface="Dosi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Custom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 Bold</vt:lpstr>
      <vt:lpstr>Calibri</vt:lpstr>
      <vt:lpstr>Dosis</vt:lpstr>
      <vt:lpstr>Carelia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16. passive voice</dc:title>
  <cp:lastModifiedBy>HP</cp:lastModifiedBy>
  <cp:revision>1</cp:revision>
  <dcterms:created xsi:type="dcterms:W3CDTF">2006-08-16T00:00:00Z</dcterms:created>
  <dcterms:modified xsi:type="dcterms:W3CDTF">2023-08-09T17:37:59Z</dcterms:modified>
  <dc:identifier>DAFq8QDWpvg</dc:identifier>
</cp:coreProperties>
</file>