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pace Mono" charset="1" panose="02000509040000020004"/>
      <p:regular r:id="rId10"/>
    </p:embeddedFont>
    <p:embeddedFont>
      <p:font typeface="Space Mono Bold" charset="1" panose="02000809030000020004"/>
      <p:regular r:id="rId11"/>
    </p:embeddedFont>
    <p:embeddedFont>
      <p:font typeface="Space Mono Italics" charset="1" panose="02000509090000090004"/>
      <p:regular r:id="rId12"/>
    </p:embeddedFont>
    <p:embeddedFont>
      <p:font typeface="Space Mono Bold Italics" charset="1" panose="02000809040000090004"/>
      <p:regular r:id="rId13"/>
    </p:embeddedFont>
    <p:embeddedFont>
      <p:font typeface="Cormorant Garamond" charset="1" panose="00000500000000000000"/>
      <p:regular r:id="rId14"/>
    </p:embeddedFont>
    <p:embeddedFont>
      <p:font typeface="Cormorant Garamond Bold" charset="1" panose="00000800000000000000"/>
      <p:regular r:id="rId15"/>
    </p:embeddedFont>
    <p:embeddedFont>
      <p:font typeface="Cormorant Garamond Italics" charset="1" panose="00000500000000000000"/>
      <p:regular r:id="rId16"/>
    </p:embeddedFont>
    <p:embeddedFont>
      <p:font typeface="Cormorant Garamond Bold Italics" charset="1" panose="00000800000000000000"/>
      <p:regular r:id="rId17"/>
    </p:embeddedFont>
    <p:embeddedFont>
      <p:font typeface="Cormorant Garamond Light" charset="1" panose="00000400000000000000"/>
      <p:regular r:id="rId18"/>
    </p:embeddedFont>
    <p:embeddedFont>
      <p:font typeface="Cormorant Garamond Light Italics" charset="1" panose="00000400000000000000"/>
      <p:regular r:id="rId19"/>
    </p:embeddedFont>
    <p:embeddedFont>
      <p:font typeface="Cormorant Garamond Medium" charset="1" panose="00000600000000000000"/>
      <p:regular r:id="rId20"/>
    </p:embeddedFont>
    <p:embeddedFont>
      <p:font typeface="Cormorant Garamond Medium Italics" charset="1" panose="00000600000000000000"/>
      <p:regular r:id="rId21"/>
    </p:embeddedFont>
    <p:embeddedFont>
      <p:font typeface="Cormorant Garamond Semi-Bold" charset="1" panose="00000700000000000000"/>
      <p:regular r:id="rId22"/>
    </p:embeddedFont>
    <p:embeddedFont>
      <p:font typeface="Cormorant Garamond Semi-Bold Italics" charset="1" panose="000007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87558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99442" y="0"/>
            <a:ext cx="11588558" cy="10287000"/>
          </a:xfrm>
          <a:custGeom>
            <a:avLst/>
            <a:gdLst/>
            <a:ahLst/>
            <a:cxnLst/>
            <a:rect r="r" b="b" t="t" l="l"/>
            <a:pathLst>
              <a:path h="10287000" w="11588558">
                <a:moveTo>
                  <a:pt x="0" y="0"/>
                </a:moveTo>
                <a:lnTo>
                  <a:pt x="11588558" y="0"/>
                </a:lnTo>
                <a:lnTo>
                  <a:pt x="115885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93" t="0" r="-16493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0" y="9236075"/>
            <a:ext cx="18877849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5" id="5"/>
          <p:cNvSpPr/>
          <p:nvPr/>
        </p:nvSpPr>
        <p:spPr>
          <a:xfrm rot="0">
            <a:off x="-323149" y="7216775"/>
            <a:ext cx="18877849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6" id="6"/>
          <p:cNvSpPr/>
          <p:nvPr/>
        </p:nvSpPr>
        <p:spPr>
          <a:xfrm rot="0">
            <a:off x="13473377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7" id="7"/>
          <p:cNvSpPr/>
          <p:nvPr/>
        </p:nvSpPr>
        <p:spPr>
          <a:xfrm rot="0">
            <a:off x="17259300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1028700" y="2575492"/>
            <a:ext cx="5244363" cy="4948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68"/>
              </a:lnSpc>
            </a:pPr>
            <a:r>
              <a:rPr lang="en-US" sz="8800">
                <a:solidFill>
                  <a:srgbClr val="FFFBF3"/>
                </a:solidFill>
                <a:latin typeface="Cormorant Garamond Bold"/>
              </a:rPr>
              <a:t>The </a:t>
            </a:r>
            <a:r>
              <a:rPr lang="en-US" sz="8800">
                <a:solidFill>
                  <a:srgbClr val="FFFBF3"/>
                </a:solidFill>
                <a:latin typeface="Cormorant Garamond Bold Italics"/>
              </a:rPr>
              <a:t>Components</a:t>
            </a:r>
            <a:r>
              <a:rPr lang="en-US" sz="8800">
                <a:solidFill>
                  <a:srgbClr val="FFFBF3"/>
                </a:solidFill>
                <a:latin typeface="Cormorant Garamond Bold"/>
              </a:rPr>
              <a:t> of a </a:t>
            </a:r>
            <a:r>
              <a:rPr lang="en-US" sz="8800">
                <a:solidFill>
                  <a:srgbClr val="FFFBF3"/>
                </a:solidFill>
                <a:latin typeface="Cormorant Garamond Bold Italics"/>
              </a:rPr>
              <a:t>Great Interview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197213" y="6875598"/>
            <a:ext cx="2360477" cy="2360477"/>
          </a:xfrm>
          <a:custGeom>
            <a:avLst/>
            <a:gdLst/>
            <a:ahLst/>
            <a:cxnLst/>
            <a:rect r="r" b="b" t="t" l="l"/>
            <a:pathLst>
              <a:path h="2360477" w="2360477">
                <a:moveTo>
                  <a:pt x="0" y="0"/>
                </a:moveTo>
                <a:lnTo>
                  <a:pt x="2360476" y="0"/>
                </a:lnTo>
                <a:lnTo>
                  <a:pt x="2360476" y="2360477"/>
                </a:lnTo>
                <a:lnTo>
                  <a:pt x="0" y="2360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017234" y="7806180"/>
            <a:ext cx="2720434" cy="837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BF3"/>
                </a:solidFill>
                <a:latin typeface="Space Mono"/>
              </a:rPr>
              <a:t>Tip</a:t>
            </a:r>
            <a:r>
              <a:rPr lang="en-US" sz="2399">
                <a:solidFill>
                  <a:srgbClr val="FFFBF3"/>
                </a:solidFill>
                <a:latin typeface="Space Mono"/>
              </a:rPr>
              <a:t>s and tricks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8519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9236075"/>
            <a:ext cx="18877849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4" id="4"/>
          <p:cNvSpPr/>
          <p:nvPr/>
        </p:nvSpPr>
        <p:spPr>
          <a:xfrm rot="0">
            <a:off x="-266700" y="5512219"/>
            <a:ext cx="18877849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5" id="5"/>
          <p:cNvSpPr/>
          <p:nvPr/>
        </p:nvSpPr>
        <p:spPr>
          <a:xfrm rot="0">
            <a:off x="1631197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6" id="6"/>
          <p:cNvSpPr/>
          <p:nvPr/>
        </p:nvSpPr>
        <p:spPr>
          <a:xfrm rot="0">
            <a:off x="5417120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9785190" cy="10287000"/>
          </a:xfrm>
          <a:custGeom>
            <a:avLst/>
            <a:gdLst/>
            <a:ahLst/>
            <a:cxnLst/>
            <a:rect r="r" b="b" t="t" l="l"/>
            <a:pathLst>
              <a:path h="10287000" w="9785190">
                <a:moveTo>
                  <a:pt x="0" y="0"/>
                </a:moveTo>
                <a:lnTo>
                  <a:pt x="9785190" y="0"/>
                </a:lnTo>
                <a:lnTo>
                  <a:pt x="97851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299" t="0" r="-491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47349" y="1986900"/>
            <a:ext cx="4933775" cy="217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BF3"/>
                </a:solidFill>
                <a:latin typeface="Cormorant Garamond Medium"/>
              </a:rPr>
              <a:t>Stay </a:t>
            </a:r>
            <a:r>
              <a:rPr lang="en-US" sz="7200">
                <a:solidFill>
                  <a:srgbClr val="FA9E00"/>
                </a:solidFill>
                <a:latin typeface="Cormorant Garamond Medium Italics"/>
              </a:rPr>
              <a:t>true</a:t>
            </a:r>
            <a:r>
              <a:rPr lang="en-US" sz="7200">
                <a:solidFill>
                  <a:srgbClr val="FFFBF3"/>
                </a:solidFill>
                <a:latin typeface="Cormorant Garamond Medium"/>
              </a:rPr>
              <a:t> </a:t>
            </a:r>
          </a:p>
          <a:p>
            <a:pPr>
              <a:lnSpc>
                <a:spcPts val="8640"/>
              </a:lnSpc>
            </a:pPr>
            <a:r>
              <a:rPr lang="en-US" sz="7200">
                <a:solidFill>
                  <a:srgbClr val="FFFBF3"/>
                </a:solidFill>
                <a:latin typeface="Cormorant Garamond Medium"/>
              </a:rPr>
              <a:t>to yourself.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47349" y="6031439"/>
            <a:ext cx="4933775" cy="26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FFFBF3"/>
                </a:solidFill>
                <a:latin typeface="Space Mono"/>
              </a:rPr>
              <a:t>In the span of your career, you'll be given plenty of opportunities to express yourself. Put your best foot forward and show why you're a great person to work with.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712998" y="6696530"/>
            <a:ext cx="16509" cy="2288258"/>
          </a:xfrm>
          <a:prstGeom prst="rect">
            <a:avLst/>
          </a:prstGeom>
          <a:solidFill>
            <a:srgbClr val="222222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5500542"/>
          </a:xfrm>
          <a:custGeom>
            <a:avLst/>
            <a:gdLst/>
            <a:ahLst/>
            <a:cxnLst/>
            <a:rect r="r" b="b" t="t" l="l"/>
            <a:pathLst>
              <a:path h="5500542" w="18288000">
                <a:moveTo>
                  <a:pt x="0" y="0"/>
                </a:moveTo>
                <a:lnTo>
                  <a:pt x="18288000" y="0"/>
                </a:lnTo>
                <a:lnTo>
                  <a:pt x="18288000" y="5500542"/>
                </a:lnTo>
                <a:lnTo>
                  <a:pt x="0" y="5500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0963" r="0" b="-6096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22441" y="6968906"/>
            <a:ext cx="5503466" cy="187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1A63DF"/>
                </a:solidFill>
                <a:latin typeface="Cormorant Garamond Medium"/>
              </a:rPr>
              <a:t>Interviews are </a:t>
            </a:r>
            <a:r>
              <a:rPr lang="en-US" sz="7200">
                <a:solidFill>
                  <a:srgbClr val="1A63DF"/>
                </a:solidFill>
                <a:latin typeface="Cormorant Garamond Medium Italics"/>
              </a:rPr>
              <a:t>nerve-racking</a:t>
            </a:r>
            <a:r>
              <a:rPr lang="en-US" sz="7200">
                <a:solidFill>
                  <a:srgbClr val="1A63DF"/>
                </a:solidFill>
                <a:latin typeface="Cormorant Garamond Medium"/>
              </a:rPr>
              <a:t>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15618" y="7095075"/>
            <a:ext cx="4949940" cy="1424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1800" u="none">
                <a:solidFill>
                  <a:srgbClr val="222222"/>
                </a:solidFill>
                <a:latin typeface="Space Mono"/>
              </a:rPr>
              <a:t>No matter how many times you've gone through it, the thought of being interviewed can still make you feel nervous.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38126" cy="10287000"/>
          </a:xfrm>
          <a:custGeom>
            <a:avLst/>
            <a:gdLst/>
            <a:ahLst/>
            <a:cxnLst/>
            <a:rect r="r" b="b" t="t" l="l"/>
            <a:pathLst>
              <a:path h="10287000" w="7638126">
                <a:moveTo>
                  <a:pt x="0" y="0"/>
                </a:moveTo>
                <a:lnTo>
                  <a:pt x="7638126" y="0"/>
                </a:lnTo>
                <a:lnTo>
                  <a:pt x="76381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722" r="0" b="-57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38126" y="0"/>
            <a:ext cx="10649874" cy="10649874"/>
          </a:xfrm>
          <a:custGeom>
            <a:avLst/>
            <a:gdLst/>
            <a:ahLst/>
            <a:cxnLst/>
            <a:rect r="r" b="b" t="t" l="l"/>
            <a:pathLst>
              <a:path h="10649874" w="10649874">
                <a:moveTo>
                  <a:pt x="0" y="0"/>
                </a:moveTo>
                <a:lnTo>
                  <a:pt x="10649874" y="0"/>
                </a:lnTo>
                <a:lnTo>
                  <a:pt x="10649874" y="10649874"/>
                </a:lnTo>
                <a:lnTo>
                  <a:pt x="0" y="10649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0554771" y="6163791"/>
            <a:ext cx="14974" cy="2035187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9144000" y="1900922"/>
            <a:ext cx="6496706" cy="2183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BF3"/>
                </a:solidFill>
                <a:latin typeface="Cormorant Garamond Medium"/>
              </a:rPr>
              <a:t>What does the company </a:t>
            </a:r>
            <a:r>
              <a:rPr lang="en-US" sz="7200">
                <a:solidFill>
                  <a:srgbClr val="FFFBF3"/>
                </a:solidFill>
                <a:latin typeface="Cormorant Garamond Medium Italics"/>
              </a:rPr>
              <a:t>want</a:t>
            </a:r>
            <a:r>
              <a:rPr lang="en-US" sz="7200">
                <a:solidFill>
                  <a:srgbClr val="FFFBF3"/>
                </a:solidFill>
                <a:latin typeface="Cormorant Garamond Medium"/>
              </a:rPr>
              <a:t>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59079" y="5843166"/>
            <a:ext cx="5256141" cy="258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7"/>
              </a:lnSpc>
            </a:pPr>
            <a:r>
              <a:rPr lang="en-US" sz="2198">
                <a:solidFill>
                  <a:srgbClr val="FFFBF3"/>
                </a:solidFill>
                <a:latin typeface="Space Mono"/>
              </a:rPr>
              <a:t>Study the job post and learn what kind of person the position needs. Keep in mind the company's principles and goals while evaluating every potential employee.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6121" y="2314631"/>
            <a:ext cx="10992832" cy="157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>
                <a:solidFill>
                  <a:srgbClr val="5E17EB"/>
                </a:solidFill>
                <a:latin typeface="Cormorant Garamond Medium"/>
              </a:rPr>
              <a:t>Answer </a:t>
            </a:r>
            <a:r>
              <a:rPr lang="en-US" sz="10400">
                <a:solidFill>
                  <a:srgbClr val="5E17EB"/>
                </a:solidFill>
                <a:latin typeface="Cormorant Garamond Medium Italics"/>
              </a:rPr>
              <a:t>truthfully</a:t>
            </a:r>
            <a:r>
              <a:rPr lang="en-US" sz="10400">
                <a:solidFill>
                  <a:srgbClr val="5E17EB"/>
                </a:solidFill>
                <a:latin typeface="Cormorant Garamond Medium"/>
              </a:rPr>
              <a:t>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03874" y="5978247"/>
            <a:ext cx="4213006" cy="173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If you're applying for </a:t>
            </a:r>
          </a:p>
          <a:p>
            <a:pPr algn="just"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a job, you've got to be honest about yourself and your background.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418885" y="5978247"/>
            <a:ext cx="3436970" cy="26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Let the interviewer </a:t>
            </a:r>
          </a:p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know your strong points, but be truthful when they ask about your </a:t>
            </a:r>
          </a:p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weak points.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53568" y="5978247"/>
            <a:ext cx="3269823" cy="3050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Everyone's trying to sound impressive. Your best bet is to be as honest and genuine as you can possibly be.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2607037" y="5769742"/>
            <a:ext cx="16509" cy="2288258"/>
          </a:xfrm>
          <a:prstGeom prst="rect">
            <a:avLst/>
          </a:prstGeom>
          <a:solidFill>
            <a:srgbClr val="222222"/>
          </a:solidFill>
        </p:spPr>
      </p:sp>
      <p:sp>
        <p:nvSpPr>
          <p:cNvPr name="AutoShape 7" id="7"/>
          <p:cNvSpPr/>
          <p:nvPr/>
        </p:nvSpPr>
        <p:spPr>
          <a:xfrm rot="0">
            <a:off x="7597208" y="5769742"/>
            <a:ext cx="16509" cy="2288258"/>
          </a:xfrm>
          <a:prstGeom prst="rect">
            <a:avLst/>
          </a:prstGeom>
          <a:solidFill>
            <a:srgbClr val="222222"/>
          </a:solidFill>
        </p:spPr>
      </p:sp>
      <p:sp>
        <p:nvSpPr>
          <p:cNvPr name="AutoShape 8" id="8"/>
          <p:cNvSpPr/>
          <p:nvPr/>
        </p:nvSpPr>
        <p:spPr>
          <a:xfrm rot="0">
            <a:off x="12587379" y="5769742"/>
            <a:ext cx="16509" cy="2288258"/>
          </a:xfrm>
          <a:prstGeom prst="rect">
            <a:avLst/>
          </a:prstGeom>
          <a:solidFill>
            <a:srgbClr val="222222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47652" y="0"/>
            <a:ext cx="10040348" cy="10040348"/>
          </a:xfrm>
          <a:custGeom>
            <a:avLst/>
            <a:gdLst/>
            <a:ahLst/>
            <a:cxnLst/>
            <a:rect r="r" b="b" t="t" l="l"/>
            <a:pathLst>
              <a:path h="10040348" w="10040348">
                <a:moveTo>
                  <a:pt x="0" y="0"/>
                </a:moveTo>
                <a:lnTo>
                  <a:pt x="10040348" y="0"/>
                </a:lnTo>
                <a:lnTo>
                  <a:pt x="10040348" y="10040348"/>
                </a:lnTo>
                <a:lnTo>
                  <a:pt x="0" y="10040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4067004"/>
            <a:ext cx="8115300" cy="5191296"/>
          </a:xfrm>
          <a:custGeom>
            <a:avLst/>
            <a:gdLst/>
            <a:ahLst/>
            <a:cxnLst/>
            <a:rect r="r" b="b" t="t" l="l"/>
            <a:pathLst>
              <a:path h="5191296" w="8115300">
                <a:moveTo>
                  <a:pt x="0" y="0"/>
                </a:moveTo>
                <a:lnTo>
                  <a:pt x="8115300" y="0"/>
                </a:lnTo>
                <a:lnTo>
                  <a:pt x="8115300" y="5191296"/>
                </a:lnTo>
                <a:lnTo>
                  <a:pt x="0" y="519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075" r="0" b="-2075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8057368" y="1028700"/>
            <a:ext cx="13951467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5" id="5"/>
          <p:cNvSpPr/>
          <p:nvPr/>
        </p:nvSpPr>
        <p:spPr>
          <a:xfrm rot="0">
            <a:off x="9144000" y="4042306"/>
            <a:ext cx="8115300" cy="24698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6" id="6"/>
          <p:cNvSpPr/>
          <p:nvPr/>
        </p:nvSpPr>
        <p:spPr>
          <a:xfrm rot="0">
            <a:off x="8057368" y="9258300"/>
            <a:ext cx="13951467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7" id="7"/>
          <p:cNvSpPr/>
          <p:nvPr/>
        </p:nvSpPr>
        <p:spPr>
          <a:xfrm rot="0">
            <a:off x="9144000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8" id="8"/>
          <p:cNvSpPr/>
          <p:nvPr/>
        </p:nvSpPr>
        <p:spPr>
          <a:xfrm rot="0">
            <a:off x="17237075" y="0"/>
            <a:ext cx="22225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028700" y="4051831"/>
            <a:ext cx="5731684" cy="2183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5E17EB"/>
                </a:solidFill>
                <a:latin typeface="Cormorant Garamond Medium"/>
              </a:rPr>
              <a:t>What does the company </a:t>
            </a:r>
            <a:r>
              <a:rPr lang="en-US" sz="7200">
                <a:solidFill>
                  <a:srgbClr val="5E17EB"/>
                </a:solidFill>
                <a:latin typeface="Cormorant Garamond Medium Italics"/>
              </a:rPr>
              <a:t>want</a:t>
            </a:r>
            <a:r>
              <a:rPr lang="en-US" sz="7200">
                <a:solidFill>
                  <a:srgbClr val="5E17EB"/>
                </a:solidFill>
                <a:latin typeface="Cormorant Garamond Medium"/>
              </a:rPr>
              <a:t>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60213" y="1578665"/>
            <a:ext cx="6824942" cy="173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FFFBF3"/>
                </a:solidFill>
                <a:latin typeface="Space Mono"/>
              </a:rPr>
              <a:t>This question is something both parties need to think about. Study the company you're applying for and prove why you're the person for the job.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2916" y="2567989"/>
            <a:ext cx="9045704" cy="109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5E17EB"/>
                </a:solidFill>
                <a:latin typeface="Cormorant Garamond Medium"/>
              </a:rPr>
              <a:t>Don't </a:t>
            </a:r>
            <a:r>
              <a:rPr lang="en-US" sz="7200">
                <a:solidFill>
                  <a:srgbClr val="5E17EB"/>
                </a:solidFill>
                <a:latin typeface="Cormorant Garamond Medium Italics"/>
              </a:rPr>
              <a:t>oversell</a:t>
            </a:r>
            <a:r>
              <a:rPr lang="en-US" sz="7200">
                <a:solidFill>
                  <a:srgbClr val="5E17EB"/>
                </a:solidFill>
                <a:latin typeface="Cormorant Garamond Medium"/>
              </a:rPr>
              <a:t> yourself.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754738" y="6241508"/>
            <a:ext cx="4908730" cy="226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222222"/>
                </a:solidFill>
                <a:latin typeface="Space Mono"/>
              </a:rPr>
              <a:t>Remember that if you're going to be hired,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22222"/>
                </a:solidFill>
                <a:latin typeface="Space Mono"/>
              </a:rPr>
              <a:t>you'll have to prove everything you said in your interview.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563956" y="6241508"/>
            <a:ext cx="4908730" cy="272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222222"/>
                </a:solidFill>
                <a:latin typeface="Space Mono"/>
              </a:rPr>
              <a:t>It's best to be honest about your skills so they have a clear picture of how you can contribute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22222"/>
                </a:solidFill>
                <a:latin typeface="Space Mono"/>
              </a:rPr>
              <a:t>to the company.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876004" y="5936820"/>
            <a:ext cx="1516960" cy="940515"/>
          </a:xfrm>
          <a:custGeom>
            <a:avLst/>
            <a:gdLst/>
            <a:ahLst/>
            <a:cxnLst/>
            <a:rect r="r" b="b" t="t" l="l"/>
            <a:pathLst>
              <a:path h="940515" w="1516960">
                <a:moveTo>
                  <a:pt x="0" y="0"/>
                </a:moveTo>
                <a:lnTo>
                  <a:pt x="1516960" y="0"/>
                </a:lnTo>
                <a:lnTo>
                  <a:pt x="1516960" y="940515"/>
                </a:lnTo>
                <a:lnTo>
                  <a:pt x="0" y="940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24532" y="5936820"/>
            <a:ext cx="1516960" cy="940515"/>
          </a:xfrm>
          <a:custGeom>
            <a:avLst/>
            <a:gdLst/>
            <a:ahLst/>
            <a:cxnLst/>
            <a:rect r="r" b="b" t="t" l="l"/>
            <a:pathLst>
              <a:path h="940515" w="1516960">
                <a:moveTo>
                  <a:pt x="0" y="0"/>
                </a:moveTo>
                <a:lnTo>
                  <a:pt x="1516960" y="0"/>
                </a:lnTo>
                <a:lnTo>
                  <a:pt x="1516960" y="940515"/>
                </a:lnTo>
                <a:lnTo>
                  <a:pt x="0" y="940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0">
            <a:off x="-589849" y="4494713"/>
            <a:ext cx="18877849" cy="22225"/>
          </a:xfrm>
          <a:prstGeom prst="rect">
            <a:avLst/>
          </a:prstGeom>
          <a:solidFill>
            <a:srgbClr val="222222"/>
          </a:solidFill>
        </p:spPr>
      </p:sp>
      <p:sp>
        <p:nvSpPr>
          <p:cNvPr name="AutoShape 8" id="8"/>
          <p:cNvSpPr/>
          <p:nvPr/>
        </p:nvSpPr>
        <p:spPr>
          <a:xfrm rot="0">
            <a:off x="-589849" y="1820905"/>
            <a:ext cx="18877849" cy="22225"/>
          </a:xfrm>
          <a:prstGeom prst="rect">
            <a:avLst/>
          </a:prstGeom>
          <a:solidFill>
            <a:srgbClr val="222222"/>
          </a:solid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43077" y="0"/>
            <a:ext cx="10340863" cy="10340863"/>
          </a:xfrm>
          <a:custGeom>
            <a:avLst/>
            <a:gdLst/>
            <a:ahLst/>
            <a:cxnLst/>
            <a:rect r="r" b="b" t="t" l="l"/>
            <a:pathLst>
              <a:path h="10340863" w="10340863">
                <a:moveTo>
                  <a:pt x="0" y="0"/>
                </a:moveTo>
                <a:lnTo>
                  <a:pt x="10340863" y="0"/>
                </a:lnTo>
                <a:lnTo>
                  <a:pt x="10340863" y="10340863"/>
                </a:lnTo>
                <a:lnTo>
                  <a:pt x="0" y="1034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7697786" y="0"/>
            <a:ext cx="5381056" cy="10287000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2482121" y="0"/>
            <a:ext cx="5805879" cy="10287000"/>
          </a:xfrm>
          <a:custGeom>
            <a:avLst/>
            <a:gdLst/>
            <a:ahLst/>
            <a:cxnLst/>
            <a:rect r="r" b="b" t="t" l="l"/>
            <a:pathLst>
              <a:path h="10287000" w="5805879">
                <a:moveTo>
                  <a:pt x="0" y="0"/>
                </a:moveTo>
                <a:lnTo>
                  <a:pt x="5805879" y="0"/>
                </a:lnTo>
                <a:lnTo>
                  <a:pt x="58058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24" t="0" r="-12375" b="-1219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11982" y="3544950"/>
            <a:ext cx="4578800" cy="2842722"/>
            <a:chOff x="0" y="0"/>
            <a:chExt cx="6105067" cy="379029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6105067" cy="13523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400"/>
                </a:lnSpc>
              </a:pPr>
              <a:r>
                <a:rPr lang="en-US" sz="7400">
                  <a:solidFill>
                    <a:srgbClr val="FFFBF3"/>
                  </a:solidFill>
                  <a:latin typeface="Cormorant Garamond Medium"/>
                </a:rPr>
                <a:t>Be yourself.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56298"/>
              <a:ext cx="5241538" cy="1933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FFFBF3"/>
                  </a:solidFill>
                  <a:latin typeface="Space Mono"/>
                </a:rPr>
                <a:t>Nothing beats being your true self.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455798" y="3423512"/>
            <a:ext cx="3026558" cy="3369089"/>
            <a:chOff x="0" y="0"/>
            <a:chExt cx="4035411" cy="449211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4035411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0048AA"/>
                  </a:solidFill>
                  <a:latin typeface="Space Mono Bold"/>
                </a:rPr>
                <a:t>Stand out.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40681"/>
              <a:ext cx="4035411" cy="34514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>
                  <a:solidFill>
                    <a:srgbClr val="222222"/>
                  </a:solidFill>
                  <a:latin typeface="Space Mono"/>
                </a:rPr>
                <a:t>It may sound like lame advice, but being yourself helps you shine in a unique and memorable way.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-294925" y="1553264"/>
            <a:ext cx="18877849" cy="22225"/>
          </a:xfrm>
          <a:prstGeom prst="rect">
            <a:avLst/>
          </a:prstGeom>
          <a:solidFill>
            <a:srgbClr val="FFFBF3"/>
          </a:solidFill>
        </p:spPr>
      </p:sp>
      <p:sp>
        <p:nvSpPr>
          <p:cNvPr name="AutoShape 12" id="12"/>
          <p:cNvSpPr/>
          <p:nvPr/>
        </p:nvSpPr>
        <p:spPr>
          <a:xfrm rot="0">
            <a:off x="-294925" y="8711511"/>
            <a:ext cx="18877849" cy="22225"/>
          </a:xfrm>
          <a:prstGeom prst="rect">
            <a:avLst/>
          </a:prstGeom>
          <a:solidFill>
            <a:srgbClr val="FFFBF3"/>
          </a:solid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07648" y="0"/>
            <a:ext cx="22225" cy="10287000"/>
          </a:xfrm>
          <a:prstGeom prst="rect">
            <a:avLst/>
          </a:prstGeom>
          <a:solidFill>
            <a:srgbClr val="222222"/>
          </a:solidFill>
        </p:spPr>
      </p:sp>
      <p:sp>
        <p:nvSpPr>
          <p:cNvPr name="AutoShape 3" id="3"/>
          <p:cNvSpPr/>
          <p:nvPr/>
        </p:nvSpPr>
        <p:spPr>
          <a:xfrm rot="0">
            <a:off x="0" y="5133467"/>
            <a:ext cx="8607648" cy="20067"/>
          </a:xfrm>
          <a:prstGeom prst="rect">
            <a:avLst/>
          </a:prstGeom>
          <a:solidFill>
            <a:srgbClr val="222222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311159" y="3662915"/>
            <a:ext cx="6598518" cy="3163579"/>
            <a:chOff x="0" y="0"/>
            <a:chExt cx="8798023" cy="421810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42875"/>
              <a:ext cx="8798023" cy="1474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en-US" sz="8000">
                  <a:solidFill>
                    <a:srgbClr val="1A63DF"/>
                  </a:solidFill>
                  <a:latin typeface="Cormorant Garamond Medium"/>
                </a:rPr>
                <a:t>Keep in </a:t>
              </a:r>
              <a:r>
                <a:rPr lang="en-US" sz="8000">
                  <a:solidFill>
                    <a:srgbClr val="1A63DF"/>
                  </a:solidFill>
                  <a:latin typeface="Cormorant Garamond Medium Italics"/>
                </a:rPr>
                <a:t>contact</a:t>
              </a:r>
              <a:r>
                <a:rPr lang="en-US" sz="8000">
                  <a:solidFill>
                    <a:srgbClr val="1A63DF"/>
                  </a:solidFill>
                  <a:latin typeface="Cormorant Garamond Medium"/>
                </a:rPr>
                <a:t>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11961"/>
              <a:ext cx="8798023" cy="1906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222222"/>
                  </a:solidFill>
                  <a:latin typeface="Space Mono"/>
                </a:rPr>
                <a:t>Do not forget to leave </a:t>
              </a:r>
            </a:p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222222"/>
                  </a:solidFill>
                  <a:latin typeface="Space Mono"/>
                </a:rPr>
                <a:t>your contact details with 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22222"/>
                  </a:solidFill>
                  <a:latin typeface="Space Mono"/>
                </a:rPr>
                <a:t>the interviewer.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05381" y="1477198"/>
            <a:ext cx="5196887" cy="217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Some companies are incredibly busy, so let them know you're still very much interested by asking about your application after some time.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5381" y="6349119"/>
            <a:ext cx="5196887" cy="26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9"/>
              </a:lnSpc>
            </a:pPr>
            <a:r>
              <a:rPr lang="en-US" sz="2199">
                <a:solidFill>
                  <a:srgbClr val="222222"/>
                </a:solidFill>
                <a:latin typeface="Space Mono"/>
              </a:rPr>
              <a:t>But don't overdo this. Employers will get back to you sooner or later with results. Give them enough time to evaluate you and other applicants.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5602" y="5276880"/>
            <a:ext cx="1516960" cy="940515"/>
          </a:xfrm>
          <a:custGeom>
            <a:avLst/>
            <a:gdLst/>
            <a:ahLst/>
            <a:cxnLst/>
            <a:rect r="r" b="b" t="t" l="l"/>
            <a:pathLst>
              <a:path h="940515" w="1516960">
                <a:moveTo>
                  <a:pt x="0" y="0"/>
                </a:moveTo>
                <a:lnTo>
                  <a:pt x="1516960" y="0"/>
                </a:lnTo>
                <a:lnTo>
                  <a:pt x="1516960" y="940515"/>
                </a:lnTo>
                <a:lnTo>
                  <a:pt x="0" y="940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5602" y="7337373"/>
            <a:ext cx="1516960" cy="940515"/>
          </a:xfrm>
          <a:custGeom>
            <a:avLst/>
            <a:gdLst/>
            <a:ahLst/>
            <a:cxnLst/>
            <a:rect r="r" b="b" t="t" l="l"/>
            <a:pathLst>
              <a:path h="940515" w="1516960">
                <a:moveTo>
                  <a:pt x="0" y="0"/>
                </a:moveTo>
                <a:lnTo>
                  <a:pt x="1516960" y="0"/>
                </a:lnTo>
                <a:lnTo>
                  <a:pt x="1516960" y="940516"/>
                </a:lnTo>
                <a:lnTo>
                  <a:pt x="0" y="940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44100" y="4168703"/>
            <a:ext cx="7315200" cy="1941853"/>
          </a:xfrm>
          <a:custGeom>
            <a:avLst/>
            <a:gdLst/>
            <a:ahLst/>
            <a:cxnLst/>
            <a:rect r="r" b="b" t="t" l="l"/>
            <a:pathLst>
              <a:path h="1941853" w="7315200">
                <a:moveTo>
                  <a:pt x="0" y="0"/>
                </a:moveTo>
                <a:lnTo>
                  <a:pt x="7315200" y="0"/>
                </a:lnTo>
                <a:lnTo>
                  <a:pt x="7315200" y="1941853"/>
                </a:lnTo>
                <a:lnTo>
                  <a:pt x="0" y="1941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05602" y="1619429"/>
            <a:ext cx="8080515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48AA"/>
                </a:solidFill>
                <a:latin typeface="Cormorant Garamond Medium"/>
              </a:rPr>
              <a:t>Be </a:t>
            </a:r>
            <a:r>
              <a:rPr lang="en-US" sz="7200">
                <a:solidFill>
                  <a:srgbClr val="0048AA"/>
                </a:solidFill>
                <a:latin typeface="Cormorant Garamond Medium Italics"/>
              </a:rPr>
              <a:t>grateful</a:t>
            </a:r>
            <a:r>
              <a:rPr lang="en-US" sz="7200">
                <a:solidFill>
                  <a:srgbClr val="0048AA"/>
                </a:solidFill>
                <a:latin typeface="Cormorant Garamond Medium"/>
              </a:rPr>
              <a:t> for </a:t>
            </a:r>
          </a:p>
          <a:p>
            <a:pPr>
              <a:lnSpc>
                <a:spcPts val="8640"/>
              </a:lnSpc>
            </a:pPr>
            <a:r>
              <a:rPr lang="en-US" sz="7200">
                <a:solidFill>
                  <a:srgbClr val="0048AA"/>
                </a:solidFill>
                <a:latin typeface="Cormorant Garamond Medium"/>
              </a:rPr>
              <a:t>the </a:t>
            </a:r>
            <a:r>
              <a:rPr lang="en-US" sz="7200">
                <a:solidFill>
                  <a:srgbClr val="0048AA"/>
                </a:solidFill>
                <a:latin typeface="Cormorant Garamond Medium Italics"/>
              </a:rPr>
              <a:t>opportunity</a:t>
            </a:r>
            <a:r>
              <a:rPr lang="en-US" sz="7200">
                <a:solidFill>
                  <a:srgbClr val="0048AA"/>
                </a:solidFill>
                <a:latin typeface="Cormorant Garamond Medium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0553" y="5092004"/>
            <a:ext cx="5408647" cy="1262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222222"/>
                </a:solidFill>
                <a:latin typeface="Space Mono"/>
              </a:rPr>
              <a:t>Being turned down doesn't dictate your worth as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222222"/>
                </a:solidFill>
                <a:latin typeface="Space Mono"/>
              </a:rPr>
              <a:t>an employee.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30553" y="7152498"/>
            <a:ext cx="5408647" cy="1262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222222"/>
                </a:solidFill>
                <a:latin typeface="Space Mono"/>
              </a:rPr>
              <a:t>Turn this into a learning opportunity and do better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222222"/>
                </a:solidFill>
                <a:latin typeface="Space Mono"/>
              </a:rPr>
              <a:t>in the future.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DAFn49PhpHU</dc:identifier>
  <dcterms:modified xsi:type="dcterms:W3CDTF">2011-08-01T06:04:30Z</dcterms:modified>
  <cp:revision>1</cp:revision>
  <dc:title>Session 7 work and employment 2</dc:title>
</cp:coreProperties>
</file>