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pace Mono" charset="1" panose="02000509040000020004"/>
      <p:regular r:id="rId10"/>
    </p:embeddedFont>
    <p:embeddedFont>
      <p:font typeface="Space Mono Bold" charset="1" panose="02000809030000020004"/>
      <p:regular r:id="rId11"/>
    </p:embeddedFont>
    <p:embeddedFont>
      <p:font typeface="Space Mono Italics" charset="1" panose="02000509090000090004"/>
      <p:regular r:id="rId12"/>
    </p:embeddedFont>
    <p:embeddedFont>
      <p:font typeface="Space Mono Bold Italics" charset="1" panose="02000809040000090004"/>
      <p:regular r:id="rId13"/>
    </p:embeddedFont>
    <p:embeddedFont>
      <p:font typeface="Cormorant Garamond" charset="1" panose="00000500000000000000"/>
      <p:regular r:id="rId14"/>
    </p:embeddedFont>
    <p:embeddedFont>
      <p:font typeface="Cormorant Garamond Bold" charset="1" panose="00000800000000000000"/>
      <p:regular r:id="rId15"/>
    </p:embeddedFont>
    <p:embeddedFont>
      <p:font typeface="Cormorant Garamond Italics" charset="1" panose="00000500000000000000"/>
      <p:regular r:id="rId16"/>
    </p:embeddedFont>
    <p:embeddedFont>
      <p:font typeface="Cormorant Garamond Bold Italics" charset="1" panose="00000800000000000000"/>
      <p:regular r:id="rId17"/>
    </p:embeddedFont>
    <p:embeddedFont>
      <p:font typeface="Cormorant Garamond Light" charset="1" panose="00000400000000000000"/>
      <p:regular r:id="rId18"/>
    </p:embeddedFont>
    <p:embeddedFont>
      <p:font typeface="Cormorant Garamond Light Italics" charset="1" panose="00000400000000000000"/>
      <p:regular r:id="rId19"/>
    </p:embeddedFont>
    <p:embeddedFont>
      <p:font typeface="Cormorant Garamond Medium" charset="1" panose="00000600000000000000"/>
      <p:regular r:id="rId20"/>
    </p:embeddedFont>
    <p:embeddedFont>
      <p:font typeface="Cormorant Garamond Medium Italics" charset="1" panose="00000600000000000000"/>
      <p:regular r:id="rId21"/>
    </p:embeddedFont>
    <p:embeddedFont>
      <p:font typeface="Cormorant Garamond Semi-Bold" charset="1" panose="00000700000000000000"/>
      <p:regular r:id="rId22"/>
    </p:embeddedFont>
    <p:embeddedFont>
      <p:font typeface="Cormorant Garamond Semi-Bold Italics" charset="1" panose="000007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sp>
        <p:nvSpPr>
          <p:cNvPr name="Freeform 2" id="2"/>
          <p:cNvSpPr/>
          <p:nvPr/>
        </p:nvSpPr>
        <p:spPr>
          <a:xfrm flipH="false" flipV="false" rot="0">
            <a:off x="-3587558"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99442" y="0"/>
            <a:ext cx="11588558" cy="10287000"/>
          </a:xfrm>
          <a:custGeom>
            <a:avLst/>
            <a:gdLst/>
            <a:ahLst/>
            <a:cxnLst/>
            <a:rect r="r" b="b" t="t" l="l"/>
            <a:pathLst>
              <a:path h="10287000" w="11588558">
                <a:moveTo>
                  <a:pt x="0" y="0"/>
                </a:moveTo>
                <a:lnTo>
                  <a:pt x="11588558" y="0"/>
                </a:lnTo>
                <a:lnTo>
                  <a:pt x="11588558" y="10287000"/>
                </a:lnTo>
                <a:lnTo>
                  <a:pt x="0" y="10287000"/>
                </a:lnTo>
                <a:lnTo>
                  <a:pt x="0" y="0"/>
                </a:lnTo>
                <a:close/>
              </a:path>
            </a:pathLst>
          </a:custGeom>
          <a:blipFill>
            <a:blip r:embed="rId4"/>
            <a:stretch>
              <a:fillRect l="-16618" t="0" r="-16618" b="0"/>
            </a:stretch>
          </a:blipFill>
        </p:spPr>
      </p:sp>
      <p:sp>
        <p:nvSpPr>
          <p:cNvPr name="AutoShape 4" id="4"/>
          <p:cNvSpPr/>
          <p:nvPr/>
        </p:nvSpPr>
        <p:spPr>
          <a:xfrm rot="0">
            <a:off x="0" y="9236075"/>
            <a:ext cx="18877849" cy="22225"/>
          </a:xfrm>
          <a:prstGeom prst="rect">
            <a:avLst/>
          </a:prstGeom>
          <a:solidFill>
            <a:srgbClr val="FFFBF3"/>
          </a:solidFill>
        </p:spPr>
      </p:sp>
      <p:sp>
        <p:nvSpPr>
          <p:cNvPr name="AutoShape 5" id="5"/>
          <p:cNvSpPr/>
          <p:nvPr/>
        </p:nvSpPr>
        <p:spPr>
          <a:xfrm rot="0">
            <a:off x="-323149" y="7216775"/>
            <a:ext cx="18877849" cy="22225"/>
          </a:xfrm>
          <a:prstGeom prst="rect">
            <a:avLst/>
          </a:prstGeom>
          <a:solidFill>
            <a:srgbClr val="FFFBF3"/>
          </a:solidFill>
        </p:spPr>
      </p:sp>
      <p:sp>
        <p:nvSpPr>
          <p:cNvPr name="AutoShape 6" id="6"/>
          <p:cNvSpPr/>
          <p:nvPr/>
        </p:nvSpPr>
        <p:spPr>
          <a:xfrm rot="0">
            <a:off x="13473377" y="0"/>
            <a:ext cx="22225" cy="10287000"/>
          </a:xfrm>
          <a:prstGeom prst="rect">
            <a:avLst/>
          </a:prstGeom>
          <a:solidFill>
            <a:srgbClr val="FFFBF3"/>
          </a:solidFill>
        </p:spPr>
      </p:sp>
      <p:sp>
        <p:nvSpPr>
          <p:cNvPr name="AutoShape 7" id="7"/>
          <p:cNvSpPr/>
          <p:nvPr/>
        </p:nvSpPr>
        <p:spPr>
          <a:xfrm rot="0">
            <a:off x="17259300" y="0"/>
            <a:ext cx="22225" cy="10287000"/>
          </a:xfrm>
          <a:prstGeom prst="rect">
            <a:avLst/>
          </a:prstGeom>
          <a:solidFill>
            <a:srgbClr val="FFFBF3"/>
          </a:solidFill>
        </p:spPr>
      </p:sp>
      <p:sp>
        <p:nvSpPr>
          <p:cNvPr name="TextBox 8" id="8"/>
          <p:cNvSpPr txBox="true"/>
          <p:nvPr/>
        </p:nvSpPr>
        <p:spPr>
          <a:xfrm rot="0">
            <a:off x="1028700" y="3192214"/>
            <a:ext cx="5244363" cy="3715190"/>
          </a:xfrm>
          <a:prstGeom prst="rect">
            <a:avLst/>
          </a:prstGeom>
        </p:spPr>
        <p:txBody>
          <a:bodyPr anchor="t" rtlCol="false" tIns="0" lIns="0" bIns="0" rIns="0">
            <a:spAutoFit/>
          </a:bodyPr>
          <a:lstStyle/>
          <a:p>
            <a:pPr>
              <a:lnSpc>
                <a:spcPts val="9768"/>
              </a:lnSpc>
            </a:pPr>
            <a:r>
              <a:rPr lang="en-US" sz="8800">
                <a:solidFill>
                  <a:srgbClr val="FFFBF3"/>
                </a:solidFill>
                <a:latin typeface="Cormorant Garamond Bold"/>
              </a:rPr>
              <a:t>Education and further learning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7638126" cy="10287000"/>
          </a:xfrm>
          <a:custGeom>
            <a:avLst/>
            <a:gdLst/>
            <a:ahLst/>
            <a:cxnLst/>
            <a:rect r="r" b="b" t="t" l="l"/>
            <a:pathLst>
              <a:path h="10287000" w="7638126">
                <a:moveTo>
                  <a:pt x="0" y="0"/>
                </a:moveTo>
                <a:lnTo>
                  <a:pt x="7638126" y="0"/>
                </a:lnTo>
                <a:lnTo>
                  <a:pt x="7638126" y="10287000"/>
                </a:lnTo>
                <a:lnTo>
                  <a:pt x="0" y="10287000"/>
                </a:lnTo>
                <a:lnTo>
                  <a:pt x="0" y="0"/>
                </a:lnTo>
                <a:close/>
              </a:path>
            </a:pathLst>
          </a:custGeom>
          <a:blipFill>
            <a:blip r:embed="rId2"/>
            <a:stretch>
              <a:fillRect l="0" t="-5722" r="0" b="-5722"/>
            </a:stretch>
          </a:blipFill>
        </p:spPr>
      </p:sp>
      <p:sp>
        <p:nvSpPr>
          <p:cNvPr name="Freeform 3" id="3"/>
          <p:cNvSpPr/>
          <p:nvPr/>
        </p:nvSpPr>
        <p:spPr>
          <a:xfrm flipH="false" flipV="false" rot="0">
            <a:off x="7638126" y="-362874"/>
            <a:ext cx="10649874" cy="10649874"/>
          </a:xfrm>
          <a:custGeom>
            <a:avLst/>
            <a:gdLst/>
            <a:ahLst/>
            <a:cxnLst/>
            <a:rect r="r" b="b" t="t" l="l"/>
            <a:pathLst>
              <a:path h="10649874" w="10649874">
                <a:moveTo>
                  <a:pt x="0" y="0"/>
                </a:moveTo>
                <a:lnTo>
                  <a:pt x="10649874" y="0"/>
                </a:lnTo>
                <a:lnTo>
                  <a:pt x="10649874" y="10649874"/>
                </a:lnTo>
                <a:lnTo>
                  <a:pt x="0" y="106498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p:cNvSpPr/>
          <p:nvPr/>
        </p:nvSpPr>
        <p:spPr>
          <a:xfrm rot="0">
            <a:off x="10278237" y="4962063"/>
            <a:ext cx="92677" cy="4114800"/>
          </a:xfrm>
          <a:prstGeom prst="rect">
            <a:avLst/>
          </a:prstGeom>
          <a:solidFill>
            <a:srgbClr val="FFFBF3"/>
          </a:solidFill>
        </p:spPr>
      </p:sp>
      <p:sp>
        <p:nvSpPr>
          <p:cNvPr name="TextBox 5" id="5"/>
          <p:cNvSpPr txBox="true"/>
          <p:nvPr/>
        </p:nvSpPr>
        <p:spPr>
          <a:xfrm rot="0">
            <a:off x="11003772" y="3738865"/>
            <a:ext cx="6030437" cy="5316923"/>
          </a:xfrm>
          <a:prstGeom prst="rect">
            <a:avLst/>
          </a:prstGeom>
        </p:spPr>
        <p:txBody>
          <a:bodyPr anchor="t" rtlCol="false" tIns="0" lIns="0" bIns="0" rIns="0">
            <a:spAutoFit/>
          </a:bodyPr>
          <a:lstStyle/>
          <a:p>
            <a:pPr>
              <a:lnSpc>
                <a:spcPts val="3837"/>
              </a:lnSpc>
            </a:pPr>
          </a:p>
          <a:p>
            <a:pPr>
              <a:lnSpc>
                <a:spcPts val="3837"/>
              </a:lnSpc>
            </a:pPr>
            <a:r>
              <a:rPr lang="en-US" sz="2398">
                <a:solidFill>
                  <a:srgbClr val="FFFBF3"/>
                </a:solidFill>
                <a:latin typeface="Space Mono"/>
              </a:rPr>
              <a:t>In an ever-changing world, the benefits of further learning are undeniable. </a:t>
            </a:r>
          </a:p>
          <a:p>
            <a:pPr>
              <a:lnSpc>
                <a:spcPts val="3837"/>
              </a:lnSpc>
            </a:pPr>
          </a:p>
          <a:p>
            <a:pPr>
              <a:lnSpc>
                <a:spcPts val="3837"/>
              </a:lnSpc>
            </a:pPr>
            <a:r>
              <a:rPr lang="en-US" sz="2398">
                <a:solidFill>
                  <a:srgbClr val="FFFBF3"/>
                </a:solidFill>
                <a:latin typeface="Space Mono"/>
              </a:rPr>
              <a:t>By embracing the continuous pursuit of knowledge and skill development, individuals position themselves for personal growth, career success, and a fulfilling life journey.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F3"/>
        </a:solidFill>
      </p:bgPr>
    </p:bg>
    <p:spTree>
      <p:nvGrpSpPr>
        <p:cNvPr id="1" name=""/>
        <p:cNvGrpSpPr/>
        <p:nvPr/>
      </p:nvGrpSpPr>
      <p:grpSpPr>
        <a:xfrm>
          <a:off x="0" y="0"/>
          <a:ext cx="0" cy="0"/>
          <a:chOff x="0" y="0"/>
          <a:chExt cx="0" cy="0"/>
        </a:xfrm>
      </p:grpSpPr>
      <p:sp>
        <p:nvSpPr>
          <p:cNvPr name="AutoShape 2" id="2"/>
          <p:cNvSpPr/>
          <p:nvPr/>
        </p:nvSpPr>
        <p:spPr>
          <a:xfrm rot="0">
            <a:off x="7970831" y="6551202"/>
            <a:ext cx="16509" cy="2288258"/>
          </a:xfrm>
          <a:prstGeom prst="rect">
            <a:avLst/>
          </a:prstGeom>
          <a:solidFill>
            <a:srgbClr val="222222"/>
          </a:solidFill>
        </p:spPr>
      </p:sp>
      <p:sp>
        <p:nvSpPr>
          <p:cNvPr name="Freeform 3" id="3"/>
          <p:cNvSpPr/>
          <p:nvPr/>
        </p:nvSpPr>
        <p:spPr>
          <a:xfrm flipH="false" flipV="false" rot="0">
            <a:off x="0" y="-25490"/>
            <a:ext cx="7758334" cy="5168990"/>
          </a:xfrm>
          <a:custGeom>
            <a:avLst/>
            <a:gdLst/>
            <a:ahLst/>
            <a:cxnLst/>
            <a:rect r="r" b="b" t="t" l="l"/>
            <a:pathLst>
              <a:path h="5168990" w="7758334">
                <a:moveTo>
                  <a:pt x="0" y="0"/>
                </a:moveTo>
                <a:lnTo>
                  <a:pt x="7758334" y="0"/>
                </a:lnTo>
                <a:lnTo>
                  <a:pt x="7758334" y="5168990"/>
                </a:lnTo>
                <a:lnTo>
                  <a:pt x="0" y="5168990"/>
                </a:lnTo>
                <a:lnTo>
                  <a:pt x="0" y="0"/>
                </a:lnTo>
                <a:close/>
              </a:path>
            </a:pathLst>
          </a:custGeom>
          <a:blipFill>
            <a:blip r:embed="rId2"/>
            <a:stretch>
              <a:fillRect l="0" t="0" r="0" b="0"/>
            </a:stretch>
          </a:blipFill>
        </p:spPr>
      </p:sp>
      <p:sp>
        <p:nvSpPr>
          <p:cNvPr name="TextBox 4" id="4"/>
          <p:cNvSpPr txBox="true"/>
          <p:nvPr/>
        </p:nvSpPr>
        <p:spPr>
          <a:xfrm rot="0">
            <a:off x="1395076" y="6684552"/>
            <a:ext cx="5503466" cy="1864252"/>
          </a:xfrm>
          <a:prstGeom prst="rect">
            <a:avLst/>
          </a:prstGeom>
        </p:spPr>
        <p:txBody>
          <a:bodyPr anchor="t" rtlCol="false" tIns="0" lIns="0" bIns="0" rIns="0">
            <a:spAutoFit/>
          </a:bodyPr>
          <a:lstStyle/>
          <a:p>
            <a:pPr>
              <a:lnSpc>
                <a:spcPts val="7200"/>
              </a:lnSpc>
            </a:pPr>
            <a:r>
              <a:rPr lang="en-US" sz="7200">
                <a:solidFill>
                  <a:srgbClr val="1A63DF"/>
                </a:solidFill>
                <a:latin typeface="Cormorant Garamond Medium"/>
              </a:rPr>
              <a:t>what is education ?</a:t>
            </a:r>
          </a:p>
        </p:txBody>
      </p:sp>
      <p:sp>
        <p:nvSpPr>
          <p:cNvPr name="TextBox 5" id="5"/>
          <p:cNvSpPr txBox="true"/>
          <p:nvPr/>
        </p:nvSpPr>
        <p:spPr>
          <a:xfrm rot="0">
            <a:off x="8552633" y="2712111"/>
            <a:ext cx="8540747" cy="5432397"/>
          </a:xfrm>
          <a:prstGeom prst="rect">
            <a:avLst/>
          </a:prstGeom>
        </p:spPr>
        <p:txBody>
          <a:bodyPr anchor="t" rtlCol="false" tIns="0" lIns="0" bIns="0" rIns="0">
            <a:spAutoFit/>
          </a:bodyPr>
          <a:lstStyle/>
          <a:p>
            <a:pPr>
              <a:lnSpc>
                <a:spcPts val="3990"/>
              </a:lnSpc>
            </a:pPr>
            <a:r>
              <a:rPr lang="en-US" sz="2494">
                <a:solidFill>
                  <a:srgbClr val="222222"/>
                </a:solidFill>
                <a:latin typeface="Space Mono"/>
              </a:rPr>
              <a:t>Education refers to the systematic process of acquiring knowledge, skills, values, and attitudes through formal instruction, training, or self-directed learning. </a:t>
            </a:r>
          </a:p>
          <a:p>
            <a:pPr>
              <a:lnSpc>
                <a:spcPts val="3990"/>
              </a:lnSpc>
            </a:pPr>
          </a:p>
          <a:p>
            <a:pPr algn="l" marL="0" indent="0" lvl="0">
              <a:lnSpc>
                <a:spcPts val="3990"/>
              </a:lnSpc>
              <a:spcBef>
                <a:spcPct val="0"/>
              </a:spcBef>
            </a:pPr>
            <a:r>
              <a:rPr lang="en-US" sz="2494">
                <a:solidFill>
                  <a:srgbClr val="222222"/>
                </a:solidFill>
                <a:latin typeface="Space Mono"/>
              </a:rPr>
              <a:t>It involves the transmission of information and the development of cognitive, social, and practical abilities that empower individuals to understand the world, make informed decisions, and contribute meaningfully to society.</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569937"/>
            <a:ext cx="16177695" cy="1864252"/>
          </a:xfrm>
          <a:prstGeom prst="rect">
            <a:avLst/>
          </a:prstGeom>
        </p:spPr>
        <p:txBody>
          <a:bodyPr anchor="t" rtlCol="false" tIns="0" lIns="0" bIns="0" rIns="0">
            <a:spAutoFit/>
          </a:bodyPr>
          <a:lstStyle/>
          <a:p>
            <a:pPr>
              <a:lnSpc>
                <a:spcPts val="7200"/>
              </a:lnSpc>
            </a:pPr>
            <a:r>
              <a:rPr lang="en-US" sz="7200">
                <a:solidFill>
                  <a:srgbClr val="1A63DF"/>
                </a:solidFill>
                <a:latin typeface="Cormorant Garamond Medium"/>
              </a:rPr>
              <a:t>Importance of Education in Personal Development:</a:t>
            </a:r>
          </a:p>
        </p:txBody>
      </p:sp>
      <p:sp>
        <p:nvSpPr>
          <p:cNvPr name="TextBox 3" id="3"/>
          <p:cNvSpPr txBox="true"/>
          <p:nvPr/>
        </p:nvSpPr>
        <p:spPr>
          <a:xfrm rot="0">
            <a:off x="1028700" y="3648440"/>
            <a:ext cx="15679476" cy="6138927"/>
          </a:xfrm>
          <a:prstGeom prst="rect">
            <a:avLst/>
          </a:prstGeom>
        </p:spPr>
        <p:txBody>
          <a:bodyPr anchor="t" rtlCol="false" tIns="0" lIns="0" bIns="0" rIns="0">
            <a:spAutoFit/>
          </a:bodyPr>
          <a:lstStyle/>
          <a:p>
            <a:pPr algn="just" marL="474978" indent="-237489" lvl="1">
              <a:lnSpc>
                <a:spcPts val="3783"/>
              </a:lnSpc>
              <a:buFont typeface="Arial"/>
              <a:buChar char="•"/>
            </a:pPr>
            <a:r>
              <a:rPr lang="en-US" sz="2199" spc="178">
                <a:solidFill>
                  <a:srgbClr val="222222"/>
                </a:solidFill>
                <a:latin typeface="Space Mono Semi-Bold"/>
              </a:rPr>
              <a:t>Knowledge Acquisition:</a:t>
            </a:r>
            <a:r>
              <a:rPr lang="en-US" sz="2199" spc="178">
                <a:solidFill>
                  <a:srgbClr val="222222"/>
                </a:solidFill>
                <a:latin typeface="Space Mono"/>
              </a:rPr>
              <a:t> Education equips individuals with foundational knowledge about various subjects, enabling them to understand the world, make informed decisions, and engage in critical thinking.</a:t>
            </a:r>
          </a:p>
          <a:p>
            <a:pPr algn="just" marL="474978" indent="-237489" lvl="1">
              <a:lnSpc>
                <a:spcPts val="3783"/>
              </a:lnSpc>
              <a:buFont typeface="Arial"/>
              <a:buChar char="•"/>
            </a:pPr>
            <a:r>
              <a:rPr lang="en-US" sz="2199" spc="178">
                <a:solidFill>
                  <a:srgbClr val="222222"/>
                </a:solidFill>
                <a:latin typeface="Space Mono Semi-Bold"/>
              </a:rPr>
              <a:t>Skill Development:</a:t>
            </a:r>
            <a:r>
              <a:rPr lang="en-US" sz="2199" spc="178">
                <a:solidFill>
                  <a:srgbClr val="222222"/>
                </a:solidFill>
                <a:latin typeface="Space Mono"/>
              </a:rPr>
              <a:t> Through education, individuals acquire practical skills that are applicable in everyday life and professional contexts, enhancing their capabilities and employability.</a:t>
            </a:r>
          </a:p>
          <a:p>
            <a:pPr algn="just" marL="474978" indent="-237489" lvl="1">
              <a:lnSpc>
                <a:spcPts val="3783"/>
              </a:lnSpc>
              <a:buFont typeface="Arial"/>
              <a:buChar char="•"/>
            </a:pPr>
            <a:r>
              <a:rPr lang="en-US" sz="2199" spc="178">
                <a:solidFill>
                  <a:srgbClr val="222222"/>
                </a:solidFill>
                <a:latin typeface="Space Mono Semi-Bold"/>
              </a:rPr>
              <a:t>Personal Growth:</a:t>
            </a:r>
            <a:r>
              <a:rPr lang="en-US" sz="2199" spc="178">
                <a:solidFill>
                  <a:srgbClr val="222222"/>
                </a:solidFill>
                <a:latin typeface="Space Mono"/>
              </a:rPr>
              <a:t> Education fosters personal development by encouraging self-discovery, self-expression, and the exploration of one's passions and interests.</a:t>
            </a:r>
          </a:p>
          <a:p>
            <a:pPr algn="just" marL="474978" indent="-237489" lvl="1">
              <a:lnSpc>
                <a:spcPts val="3783"/>
              </a:lnSpc>
              <a:buFont typeface="Arial"/>
              <a:buChar char="•"/>
            </a:pPr>
            <a:r>
              <a:rPr lang="en-US" sz="2199" spc="178">
                <a:solidFill>
                  <a:srgbClr val="222222"/>
                </a:solidFill>
                <a:latin typeface="Space Mono Semi-Bold"/>
              </a:rPr>
              <a:t>Confidence and Empowerment:</a:t>
            </a:r>
            <a:r>
              <a:rPr lang="en-US" sz="2199" spc="178">
                <a:solidFill>
                  <a:srgbClr val="222222"/>
                </a:solidFill>
                <a:latin typeface="Space Mono"/>
              </a:rPr>
              <a:t> Knowledge gained through education empowers individuals, boosting their self-confidence and enabling them to pursue their goals with conviction.</a:t>
            </a:r>
          </a:p>
          <a:p>
            <a:pPr algn="l" marL="0" indent="0" lvl="0">
              <a:lnSpc>
                <a:spcPts val="351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1569937"/>
            <a:ext cx="16177695" cy="1864252"/>
          </a:xfrm>
          <a:prstGeom prst="rect">
            <a:avLst/>
          </a:prstGeom>
        </p:spPr>
        <p:txBody>
          <a:bodyPr anchor="t" rtlCol="false" tIns="0" lIns="0" bIns="0" rIns="0">
            <a:spAutoFit/>
          </a:bodyPr>
          <a:lstStyle/>
          <a:p>
            <a:pPr>
              <a:lnSpc>
                <a:spcPts val="7200"/>
              </a:lnSpc>
            </a:pPr>
            <a:r>
              <a:rPr lang="en-US" sz="7200">
                <a:solidFill>
                  <a:srgbClr val="1A63DF"/>
                </a:solidFill>
                <a:latin typeface="Cormorant Garamond Medium"/>
              </a:rPr>
              <a:t>Importance of Education in Societal Development:</a:t>
            </a:r>
          </a:p>
        </p:txBody>
      </p:sp>
      <p:sp>
        <p:nvSpPr>
          <p:cNvPr name="TextBox 3" id="3"/>
          <p:cNvSpPr txBox="true"/>
          <p:nvPr/>
        </p:nvSpPr>
        <p:spPr>
          <a:xfrm rot="0">
            <a:off x="1055152" y="3565354"/>
            <a:ext cx="16177695" cy="6038089"/>
          </a:xfrm>
          <a:prstGeom prst="rect">
            <a:avLst/>
          </a:prstGeom>
        </p:spPr>
        <p:txBody>
          <a:bodyPr anchor="t" rtlCol="false" tIns="0" lIns="0" bIns="0" rIns="0">
            <a:spAutoFit/>
          </a:bodyPr>
          <a:lstStyle/>
          <a:p>
            <a:pPr marL="474978" indent="-237489" lvl="1">
              <a:lnSpc>
                <a:spcPts val="3695"/>
              </a:lnSpc>
              <a:buFont typeface="Arial"/>
              <a:buChar char="•"/>
            </a:pPr>
            <a:r>
              <a:rPr lang="en-US" sz="2199" spc="94">
                <a:solidFill>
                  <a:srgbClr val="222222"/>
                </a:solidFill>
                <a:latin typeface="Space Mono Semi-Bold"/>
              </a:rPr>
              <a:t>Economic Growth:</a:t>
            </a:r>
            <a:r>
              <a:rPr lang="en-US" sz="2199" spc="94">
                <a:solidFill>
                  <a:srgbClr val="222222"/>
                </a:solidFill>
                <a:latin typeface="Space Mono"/>
              </a:rPr>
              <a:t> A well-educated workforce contributes to economic development by driving innovation, productivity, and competitiveness in various sectors.</a:t>
            </a:r>
          </a:p>
          <a:p>
            <a:pPr marL="474978" indent="-237489" lvl="1">
              <a:lnSpc>
                <a:spcPts val="3695"/>
              </a:lnSpc>
              <a:buFont typeface="Arial"/>
              <a:buChar char="•"/>
            </a:pPr>
            <a:r>
              <a:rPr lang="en-US" sz="2199" spc="94">
                <a:solidFill>
                  <a:srgbClr val="222222"/>
                </a:solidFill>
                <a:latin typeface="Space Mono Semi-Bold"/>
              </a:rPr>
              <a:t>Social Cohesion:</a:t>
            </a:r>
            <a:r>
              <a:rPr lang="en-US" sz="2199" spc="94">
                <a:solidFill>
                  <a:srgbClr val="222222"/>
                </a:solidFill>
                <a:latin typeface="Space Mono"/>
              </a:rPr>
              <a:t> Education promotes understanding, tolerance, and respect among diverse groups, fostering social harmony and reducing conflicts.</a:t>
            </a:r>
          </a:p>
          <a:p>
            <a:pPr marL="474978" indent="-237489" lvl="1">
              <a:lnSpc>
                <a:spcPts val="3695"/>
              </a:lnSpc>
              <a:buFont typeface="Arial"/>
              <a:buChar char="•"/>
            </a:pPr>
            <a:r>
              <a:rPr lang="en-US" sz="2199" spc="94">
                <a:solidFill>
                  <a:srgbClr val="222222"/>
                </a:solidFill>
                <a:latin typeface="Space Mono Semi-Bold"/>
              </a:rPr>
              <a:t>Citizenship and Civic Participation:</a:t>
            </a:r>
            <a:r>
              <a:rPr lang="en-US" sz="2199" spc="94">
                <a:solidFill>
                  <a:srgbClr val="222222"/>
                </a:solidFill>
                <a:latin typeface="Space Mono"/>
              </a:rPr>
              <a:t> Education cultivates active and informed citizens who engage in civic activities, contribute to policy discussions, and participate in democratic processes.</a:t>
            </a:r>
          </a:p>
          <a:p>
            <a:pPr marL="474978" indent="-237489" lvl="1">
              <a:lnSpc>
                <a:spcPts val="3695"/>
              </a:lnSpc>
              <a:buFont typeface="Arial"/>
              <a:buChar char="•"/>
            </a:pPr>
            <a:r>
              <a:rPr lang="en-US" sz="2199" spc="94">
                <a:solidFill>
                  <a:srgbClr val="222222"/>
                </a:solidFill>
                <a:latin typeface="Space Mono Semi-Bold"/>
              </a:rPr>
              <a:t>Health and Well-being:</a:t>
            </a:r>
            <a:r>
              <a:rPr lang="en-US" sz="2199" spc="94">
                <a:solidFill>
                  <a:srgbClr val="222222"/>
                </a:solidFill>
                <a:latin typeface="Space Mono"/>
              </a:rPr>
              <a:t> Education plays a role in disseminating health information, promoting healthy behaviors, and addressing public health challenges.</a:t>
            </a:r>
          </a:p>
          <a:p>
            <a:pPr marL="474978" indent="-237489" lvl="1">
              <a:lnSpc>
                <a:spcPts val="3695"/>
              </a:lnSpc>
              <a:buFont typeface="Arial"/>
              <a:buChar char="•"/>
            </a:pPr>
            <a:r>
              <a:rPr lang="en-US" sz="2199" spc="94">
                <a:solidFill>
                  <a:srgbClr val="222222"/>
                </a:solidFill>
                <a:latin typeface="Space Mono Semi-Bold"/>
              </a:rPr>
              <a:t>Poverty Reduction:</a:t>
            </a:r>
            <a:r>
              <a:rPr lang="en-US" sz="2199" spc="94">
                <a:solidFill>
                  <a:srgbClr val="222222"/>
                </a:solidFill>
                <a:latin typeface="Space Mono"/>
              </a:rPr>
              <a:t> Education is a potent tool for breaking the cycle of poverty, as it equips individuals with skills and knowledge that can lead to improved job opportunities and income.</a:t>
            </a:r>
          </a:p>
          <a:p>
            <a:pPr algn="l" marL="0" indent="0" lvl="0">
              <a:lnSpc>
                <a:spcPts val="369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874175" y="46147"/>
            <a:ext cx="3413825" cy="2466489"/>
          </a:xfrm>
          <a:custGeom>
            <a:avLst/>
            <a:gdLst/>
            <a:ahLst/>
            <a:cxnLst/>
            <a:rect r="r" b="b" t="t" l="l"/>
            <a:pathLst>
              <a:path h="2466489" w="3413825">
                <a:moveTo>
                  <a:pt x="0" y="0"/>
                </a:moveTo>
                <a:lnTo>
                  <a:pt x="3413825" y="0"/>
                </a:lnTo>
                <a:lnTo>
                  <a:pt x="3413825" y="2466489"/>
                </a:lnTo>
                <a:lnTo>
                  <a:pt x="0" y="24664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58591" y="1691776"/>
            <a:ext cx="16177695" cy="956891"/>
          </a:xfrm>
          <a:prstGeom prst="rect">
            <a:avLst/>
          </a:prstGeom>
        </p:spPr>
        <p:txBody>
          <a:bodyPr anchor="t" rtlCol="false" tIns="0" lIns="0" bIns="0" rIns="0">
            <a:spAutoFit/>
          </a:bodyPr>
          <a:lstStyle/>
          <a:p>
            <a:pPr>
              <a:lnSpc>
                <a:spcPts val="7200"/>
              </a:lnSpc>
            </a:pPr>
            <a:r>
              <a:rPr lang="en-US" sz="7200">
                <a:solidFill>
                  <a:srgbClr val="1A63DF"/>
                </a:solidFill>
                <a:latin typeface="Cormorant Garamond Medium"/>
              </a:rPr>
              <a:t> Formal vs. Informal Learning</a:t>
            </a:r>
          </a:p>
        </p:txBody>
      </p:sp>
      <p:sp>
        <p:nvSpPr>
          <p:cNvPr name="TextBox 4" id="4"/>
          <p:cNvSpPr txBox="true"/>
          <p:nvPr/>
        </p:nvSpPr>
        <p:spPr>
          <a:xfrm rot="0">
            <a:off x="1028700" y="2111311"/>
            <a:ext cx="15707587" cy="7876668"/>
          </a:xfrm>
          <a:prstGeom prst="rect">
            <a:avLst/>
          </a:prstGeom>
        </p:spPr>
        <p:txBody>
          <a:bodyPr anchor="t" rtlCol="false" tIns="0" lIns="0" bIns="0" rIns="0">
            <a:spAutoFit/>
          </a:bodyPr>
          <a:lstStyle/>
          <a:p>
            <a:pPr>
              <a:lnSpc>
                <a:spcPts val="3519"/>
              </a:lnSpc>
            </a:pPr>
          </a:p>
          <a:p>
            <a:pPr marL="474978" indent="-237489" lvl="1">
              <a:lnSpc>
                <a:spcPts val="3717"/>
              </a:lnSpc>
              <a:buFont typeface="Arial"/>
              <a:buChar char="•"/>
            </a:pPr>
            <a:r>
              <a:rPr lang="en-US" sz="2199" spc="169">
                <a:solidFill>
                  <a:srgbClr val="222222"/>
                </a:solidFill>
                <a:latin typeface="Space Mono Semi-Bold"/>
              </a:rPr>
              <a:t>Flexibility:</a:t>
            </a:r>
            <a:r>
              <a:rPr lang="en-US" sz="2199" spc="169">
                <a:solidFill>
                  <a:srgbClr val="222222"/>
                </a:solidFill>
                <a:latin typeface="Space Mono"/>
              </a:rPr>
              <a:t> Informal learning offers more flexibility in terms of content and timing compared to the fixed curriculum of formal education.</a:t>
            </a:r>
          </a:p>
          <a:p>
            <a:pPr marL="474978" indent="-237489" lvl="1">
              <a:lnSpc>
                <a:spcPts val="3717"/>
              </a:lnSpc>
              <a:buFont typeface="Arial"/>
              <a:buChar char="•"/>
            </a:pPr>
            <a:r>
              <a:rPr lang="en-US" sz="2199" spc="169">
                <a:solidFill>
                  <a:srgbClr val="222222"/>
                </a:solidFill>
                <a:latin typeface="Space Mono Semi-Bold"/>
              </a:rPr>
              <a:t>Cost:</a:t>
            </a:r>
            <a:r>
              <a:rPr lang="en-US" sz="2199" spc="169">
                <a:solidFill>
                  <a:srgbClr val="222222"/>
                </a:solidFill>
                <a:latin typeface="Space Mono"/>
              </a:rPr>
              <a:t> Informal learning can be more cost-effective, whereas formal education may involve tuition fees and other expenses.</a:t>
            </a:r>
          </a:p>
          <a:p>
            <a:pPr marL="474978" indent="-237489" lvl="1">
              <a:lnSpc>
                <a:spcPts val="3717"/>
              </a:lnSpc>
              <a:buFont typeface="Arial"/>
              <a:buChar char="•"/>
            </a:pPr>
            <a:r>
              <a:rPr lang="en-US" sz="2199" spc="169">
                <a:solidFill>
                  <a:srgbClr val="222222"/>
                </a:solidFill>
                <a:latin typeface="Space Mono Semi-Bold"/>
              </a:rPr>
              <a:t>Recognition:</a:t>
            </a:r>
            <a:r>
              <a:rPr lang="en-US" sz="2199" spc="169">
                <a:solidFill>
                  <a:srgbClr val="222222"/>
                </a:solidFill>
                <a:latin typeface="Space Mono"/>
              </a:rPr>
              <a:t> Formal education provides recognized degrees and certificates, while the recognition of informal learning depends on the context and resources used.</a:t>
            </a:r>
          </a:p>
          <a:p>
            <a:pPr marL="474978" indent="-237489" lvl="1">
              <a:lnSpc>
                <a:spcPts val="3717"/>
              </a:lnSpc>
              <a:buFont typeface="Arial"/>
              <a:buChar char="•"/>
            </a:pPr>
            <a:r>
              <a:rPr lang="en-US" sz="2199" spc="169">
                <a:solidFill>
                  <a:srgbClr val="222222"/>
                </a:solidFill>
                <a:latin typeface="Space Mono Semi-Bold"/>
              </a:rPr>
              <a:t>Guidance:</a:t>
            </a:r>
            <a:r>
              <a:rPr lang="en-US" sz="2199" spc="169">
                <a:solidFill>
                  <a:srgbClr val="222222"/>
                </a:solidFill>
                <a:latin typeface="Space Mono"/>
              </a:rPr>
              <a:t> Formal education offers structured guidance from educators, while informal learning requires self-motivation and self-direction.</a:t>
            </a:r>
          </a:p>
          <a:p>
            <a:pPr marL="474978" indent="-237489" lvl="1">
              <a:lnSpc>
                <a:spcPts val="3717"/>
              </a:lnSpc>
              <a:buFont typeface="Arial"/>
              <a:buChar char="•"/>
            </a:pPr>
            <a:r>
              <a:rPr lang="en-US" sz="2199" spc="169">
                <a:solidFill>
                  <a:srgbClr val="222222"/>
                </a:solidFill>
                <a:latin typeface="Space Mono Semi-Bold"/>
              </a:rPr>
              <a:t>Social Interaction:</a:t>
            </a:r>
            <a:r>
              <a:rPr lang="en-US" sz="2199" spc="169">
                <a:solidFill>
                  <a:srgbClr val="222222"/>
                </a:solidFill>
                <a:latin typeface="Space Mono"/>
              </a:rPr>
              <a:t> Formal education encourages more face-to-face social interaction, while informal learning can be solitary or involve online communities.</a:t>
            </a:r>
          </a:p>
          <a:p>
            <a:pPr marL="474978" indent="-237489" lvl="1">
              <a:lnSpc>
                <a:spcPts val="3717"/>
              </a:lnSpc>
              <a:buFont typeface="Arial"/>
              <a:buChar char="•"/>
            </a:pPr>
            <a:r>
              <a:rPr lang="en-US" sz="2199" spc="169">
                <a:solidFill>
                  <a:srgbClr val="222222"/>
                </a:solidFill>
                <a:latin typeface="Space Mono Semi-Bold"/>
              </a:rPr>
              <a:t>Depth vs. Breadth:</a:t>
            </a:r>
            <a:r>
              <a:rPr lang="en-US" sz="2199" spc="169">
                <a:solidFill>
                  <a:srgbClr val="222222"/>
                </a:solidFill>
                <a:latin typeface="Space Mono"/>
              </a:rPr>
              <a:t> Formal education offers a comprehensive curriculum with in-depth study, while informal learning allows for specialized and targeted knowledge acquisition.</a:t>
            </a:r>
          </a:p>
          <a:p>
            <a:pPr algn="l" marL="0" indent="0" lvl="0">
              <a:lnSpc>
                <a:spcPts val="3717"/>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59611" y="3283067"/>
            <a:ext cx="7315200" cy="1010828"/>
          </a:xfrm>
          <a:custGeom>
            <a:avLst/>
            <a:gdLst/>
            <a:ahLst/>
            <a:cxnLst/>
            <a:rect r="r" b="b" t="t" l="l"/>
            <a:pathLst>
              <a:path h="1010828" w="7315200">
                <a:moveTo>
                  <a:pt x="0" y="0"/>
                </a:moveTo>
                <a:lnTo>
                  <a:pt x="7315200" y="0"/>
                </a:lnTo>
                <a:lnTo>
                  <a:pt x="7315200" y="1010828"/>
                </a:lnTo>
                <a:lnTo>
                  <a:pt x="0" y="1010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662070" y="4293895"/>
            <a:ext cx="7315200" cy="1649245"/>
          </a:xfrm>
          <a:custGeom>
            <a:avLst/>
            <a:gdLst/>
            <a:ahLst/>
            <a:cxnLst/>
            <a:rect r="r" b="b" t="t" l="l"/>
            <a:pathLst>
              <a:path h="1649245" w="7315200">
                <a:moveTo>
                  <a:pt x="0" y="0"/>
                </a:moveTo>
                <a:lnTo>
                  <a:pt x="7315200" y="0"/>
                </a:lnTo>
                <a:lnTo>
                  <a:pt x="7315200" y="1649245"/>
                </a:lnTo>
                <a:lnTo>
                  <a:pt x="0" y="1649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59611" y="5179720"/>
            <a:ext cx="5217211" cy="2437860"/>
          </a:xfrm>
          <a:custGeom>
            <a:avLst/>
            <a:gdLst/>
            <a:ahLst/>
            <a:cxnLst/>
            <a:rect r="r" b="b" t="t" l="l"/>
            <a:pathLst>
              <a:path h="2437860" w="5217211">
                <a:moveTo>
                  <a:pt x="0" y="0"/>
                </a:moveTo>
                <a:lnTo>
                  <a:pt x="5217211" y="0"/>
                </a:lnTo>
                <a:lnTo>
                  <a:pt x="5217211" y="2437860"/>
                </a:lnTo>
                <a:lnTo>
                  <a:pt x="0" y="243786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9619184" y="6398650"/>
            <a:ext cx="6620103" cy="3448414"/>
          </a:xfrm>
          <a:custGeom>
            <a:avLst/>
            <a:gdLst/>
            <a:ahLst/>
            <a:cxnLst/>
            <a:rect r="r" b="b" t="t" l="l"/>
            <a:pathLst>
              <a:path h="3448414" w="6620103">
                <a:moveTo>
                  <a:pt x="0" y="0"/>
                </a:moveTo>
                <a:lnTo>
                  <a:pt x="6620104" y="0"/>
                </a:lnTo>
                <a:lnTo>
                  <a:pt x="6620104" y="3448414"/>
                </a:lnTo>
                <a:lnTo>
                  <a:pt x="0" y="3448414"/>
                </a:lnTo>
                <a:lnTo>
                  <a:pt x="0" y="0"/>
                </a:lnTo>
                <a:close/>
              </a:path>
            </a:pathLst>
          </a:custGeom>
          <a:blipFill>
            <a:blip r:embed="rId8"/>
            <a:stretch>
              <a:fillRect l="0" t="0" r="0" b="0"/>
            </a:stretch>
          </a:blipFill>
        </p:spPr>
      </p:sp>
      <p:sp>
        <p:nvSpPr>
          <p:cNvPr name="TextBox 6" id="6"/>
          <p:cNvSpPr txBox="true"/>
          <p:nvPr/>
        </p:nvSpPr>
        <p:spPr>
          <a:xfrm rot="0">
            <a:off x="3312409" y="1437450"/>
            <a:ext cx="9616827" cy="963930"/>
          </a:xfrm>
          <a:prstGeom prst="rect">
            <a:avLst/>
          </a:prstGeom>
        </p:spPr>
        <p:txBody>
          <a:bodyPr anchor="t" rtlCol="false" tIns="0" lIns="0" bIns="0" rIns="0">
            <a:spAutoFit/>
          </a:bodyPr>
          <a:lstStyle/>
          <a:p>
            <a:pPr algn="ctr">
              <a:lnSpc>
                <a:spcPts val="7200"/>
              </a:lnSpc>
              <a:spcBef>
                <a:spcPct val="0"/>
              </a:spcBef>
            </a:pPr>
            <a:r>
              <a:rPr lang="en-US" sz="7200">
                <a:solidFill>
                  <a:srgbClr val="000000"/>
                </a:solidFill>
                <a:latin typeface="Cormorant Garamond Medium"/>
              </a:rPr>
              <a:t>Online Learning Platforms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2779" y="3472243"/>
            <a:ext cx="16177695" cy="3237739"/>
          </a:xfrm>
          <a:prstGeom prst="rect">
            <a:avLst/>
          </a:prstGeom>
        </p:spPr>
        <p:txBody>
          <a:bodyPr anchor="t" rtlCol="false" tIns="0" lIns="0" bIns="0" rIns="0">
            <a:spAutoFit/>
          </a:bodyPr>
          <a:lstStyle/>
          <a:p>
            <a:pPr>
              <a:lnSpc>
                <a:spcPts val="3695"/>
              </a:lnSpc>
            </a:pPr>
            <a:r>
              <a:rPr lang="en-US" sz="2199" spc="94">
                <a:solidFill>
                  <a:srgbClr val="222222"/>
                </a:solidFill>
                <a:latin typeface="Space Mono"/>
              </a:rPr>
              <a:t>Further learning, often referred to as continuous learning or lifelong learning, refers to the ongoing process of acquiring new knowledge, skills, and competencies beyond formal education. The benefits of further learning are numerous and can have a profound impact on personal and professional development. </a:t>
            </a:r>
          </a:p>
          <a:p>
            <a:pPr>
              <a:lnSpc>
                <a:spcPts val="3695"/>
              </a:lnSpc>
            </a:pPr>
          </a:p>
          <a:p>
            <a:pPr>
              <a:lnSpc>
                <a:spcPts val="3695"/>
              </a:lnSpc>
            </a:pPr>
            <a:r>
              <a:rPr lang="en-US" sz="2199" spc="94">
                <a:solidFill>
                  <a:srgbClr val="222222"/>
                </a:solidFill>
                <a:latin typeface="Space Mono"/>
              </a:rPr>
              <a:t>Here are some key benefits:</a:t>
            </a:r>
          </a:p>
          <a:p>
            <a:pPr algn="l" marL="0" indent="0" lvl="0">
              <a:lnSpc>
                <a:spcPts val="3695"/>
              </a:lnSpc>
            </a:pPr>
          </a:p>
        </p:txBody>
      </p:sp>
      <p:sp>
        <p:nvSpPr>
          <p:cNvPr name="Freeform 3" id="3"/>
          <p:cNvSpPr/>
          <p:nvPr/>
        </p:nvSpPr>
        <p:spPr>
          <a:xfrm flipH="false" flipV="false" rot="0">
            <a:off x="10106114" y="5464296"/>
            <a:ext cx="3843785" cy="2809457"/>
          </a:xfrm>
          <a:custGeom>
            <a:avLst/>
            <a:gdLst/>
            <a:ahLst/>
            <a:cxnLst/>
            <a:rect r="r" b="b" t="t" l="l"/>
            <a:pathLst>
              <a:path h="2809457" w="3843785">
                <a:moveTo>
                  <a:pt x="0" y="0"/>
                </a:moveTo>
                <a:lnTo>
                  <a:pt x="3843785" y="0"/>
                </a:lnTo>
                <a:lnTo>
                  <a:pt x="3843785" y="2809457"/>
                </a:lnTo>
                <a:lnTo>
                  <a:pt x="0" y="280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862779" y="1162050"/>
            <a:ext cx="16177695" cy="956891"/>
          </a:xfrm>
          <a:prstGeom prst="rect">
            <a:avLst/>
          </a:prstGeom>
        </p:spPr>
        <p:txBody>
          <a:bodyPr anchor="t" rtlCol="false" tIns="0" lIns="0" bIns="0" rIns="0">
            <a:spAutoFit/>
          </a:bodyPr>
          <a:lstStyle/>
          <a:p>
            <a:pPr>
              <a:lnSpc>
                <a:spcPts val="7200"/>
              </a:lnSpc>
            </a:pPr>
            <a:r>
              <a:rPr lang="en-US" sz="7200">
                <a:solidFill>
                  <a:srgbClr val="1A63DF"/>
                </a:solidFill>
                <a:latin typeface="Cormorant Garamond Medium"/>
              </a:rPr>
              <a:t>Benefits of Further Learning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176060" y="438531"/>
            <a:ext cx="11611058" cy="9305164"/>
          </a:xfrm>
          <a:prstGeom prst="rect">
            <a:avLst/>
          </a:prstGeom>
        </p:spPr>
        <p:txBody>
          <a:bodyPr anchor="t" rtlCol="false" tIns="0" lIns="0" bIns="0" rIns="0">
            <a:spAutoFit/>
          </a:bodyPr>
          <a:lstStyle/>
          <a:p>
            <a:pPr>
              <a:lnSpc>
                <a:spcPts val="3695"/>
              </a:lnSpc>
            </a:pPr>
          </a:p>
          <a:p>
            <a:pPr marL="474978" indent="-237489" lvl="1">
              <a:lnSpc>
                <a:spcPts val="3695"/>
              </a:lnSpc>
              <a:buFont typeface="Arial"/>
              <a:buChar char="•"/>
            </a:pPr>
            <a:r>
              <a:rPr lang="en-US" sz="2199" spc="169">
                <a:solidFill>
                  <a:srgbClr val="222222"/>
                </a:solidFill>
                <a:latin typeface="Space Mono Semi-Bold"/>
              </a:rPr>
              <a:t>Career Advancement:</a:t>
            </a:r>
            <a:r>
              <a:rPr lang="en-US" sz="2199" spc="169">
                <a:solidFill>
                  <a:srgbClr val="222222"/>
                </a:solidFill>
                <a:latin typeface="Space Mono"/>
              </a:rPr>
              <a:t> Engaging in further learning helps individuals stay current with industry trends and developments. This can lead to enhanced job performance, increased job responsibilities, and more opportunities for career advancement.</a:t>
            </a:r>
          </a:p>
          <a:p>
            <a:pPr marL="474978" indent="-237489" lvl="1">
              <a:lnSpc>
                <a:spcPts val="3695"/>
              </a:lnSpc>
              <a:buFont typeface="Arial"/>
              <a:buChar char="•"/>
            </a:pPr>
            <a:r>
              <a:rPr lang="en-US" sz="2199" spc="169">
                <a:solidFill>
                  <a:srgbClr val="222222"/>
                </a:solidFill>
                <a:latin typeface="Space Mono Semi-Bold"/>
              </a:rPr>
              <a:t>Skill Enhancement:</a:t>
            </a:r>
            <a:r>
              <a:rPr lang="en-US" sz="2199" spc="169">
                <a:solidFill>
                  <a:srgbClr val="222222"/>
                </a:solidFill>
                <a:latin typeface="Space Mono"/>
              </a:rPr>
              <a:t> Further learning allows individuals to acquire new skills and refine existing ones. This can include technical skills, soft skills (such as communication and leadership), and specialized expertise.</a:t>
            </a:r>
          </a:p>
          <a:p>
            <a:pPr marL="474978" indent="-237489" lvl="1">
              <a:lnSpc>
                <a:spcPts val="3695"/>
              </a:lnSpc>
              <a:buFont typeface="Arial"/>
              <a:buChar char="•"/>
            </a:pPr>
            <a:r>
              <a:rPr lang="en-US" sz="2199" spc="169">
                <a:solidFill>
                  <a:srgbClr val="222222"/>
                </a:solidFill>
                <a:latin typeface="Space Mono Semi-Bold"/>
              </a:rPr>
              <a:t>Adaptability:</a:t>
            </a:r>
            <a:r>
              <a:rPr lang="en-US" sz="2199" spc="169">
                <a:solidFill>
                  <a:srgbClr val="222222"/>
                </a:solidFill>
                <a:latin typeface="Space Mono"/>
              </a:rPr>
              <a:t> As industries and technologies evolve, further learning equips individuals with the adaptability needed to navigate changes and remain relevant in their fields.</a:t>
            </a:r>
          </a:p>
          <a:p>
            <a:pPr marL="474978" indent="-237489" lvl="1">
              <a:lnSpc>
                <a:spcPts val="3695"/>
              </a:lnSpc>
              <a:buFont typeface="Arial"/>
              <a:buChar char="•"/>
            </a:pPr>
            <a:r>
              <a:rPr lang="en-US" sz="2199" spc="169">
                <a:solidFill>
                  <a:srgbClr val="222222"/>
                </a:solidFill>
                <a:latin typeface="Space Mono Semi-Bold"/>
              </a:rPr>
              <a:t>Increased Employability:</a:t>
            </a:r>
            <a:r>
              <a:rPr lang="en-US" sz="2199" spc="169">
                <a:solidFill>
                  <a:srgbClr val="222222"/>
                </a:solidFill>
                <a:latin typeface="Space Mono"/>
              </a:rPr>
              <a:t> Continuous learning makes individuals more attractive to employers. Demonstrating a commitment to learning shows potential employers that you are motivated, proactive, and open to growth.</a:t>
            </a:r>
          </a:p>
          <a:p>
            <a:pPr>
              <a:lnSpc>
                <a:spcPts val="3695"/>
              </a:lnSpc>
            </a:pPr>
          </a:p>
          <a:p>
            <a:pPr algn="l" marL="0" indent="0" lvl="0">
              <a:lnSpc>
                <a:spcPts val="3695"/>
              </a:lnSpc>
            </a:pPr>
          </a:p>
        </p:txBody>
      </p:sp>
      <p:sp>
        <p:nvSpPr>
          <p:cNvPr name="Freeform 3" id="3"/>
          <p:cNvSpPr/>
          <p:nvPr/>
        </p:nvSpPr>
        <p:spPr>
          <a:xfrm flipH="false" flipV="false" rot="0">
            <a:off x="0" y="0"/>
            <a:ext cx="6176060" cy="10287000"/>
          </a:xfrm>
          <a:custGeom>
            <a:avLst/>
            <a:gdLst/>
            <a:ahLst/>
            <a:cxnLst/>
            <a:rect r="r" b="b" t="t" l="l"/>
            <a:pathLst>
              <a:path h="10287000" w="6176060">
                <a:moveTo>
                  <a:pt x="0" y="0"/>
                </a:moveTo>
                <a:lnTo>
                  <a:pt x="6176060" y="0"/>
                </a:lnTo>
                <a:lnTo>
                  <a:pt x="6176060" y="10287000"/>
                </a:lnTo>
                <a:lnTo>
                  <a:pt x="0" y="10287000"/>
                </a:lnTo>
                <a:lnTo>
                  <a:pt x="0" y="0"/>
                </a:lnTo>
                <a:close/>
              </a:path>
            </a:pathLst>
          </a:custGeom>
          <a:blipFill>
            <a:blip r:embed="rId2"/>
            <a:stretch>
              <a:fillRect l="-75000" t="0" r="-7500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63685" y="0"/>
            <a:ext cx="5724315" cy="10287000"/>
          </a:xfrm>
          <a:custGeom>
            <a:avLst/>
            <a:gdLst/>
            <a:ahLst/>
            <a:cxnLst/>
            <a:rect r="r" b="b" t="t" l="l"/>
            <a:pathLst>
              <a:path h="10287000" w="5724315">
                <a:moveTo>
                  <a:pt x="0" y="0"/>
                </a:moveTo>
                <a:lnTo>
                  <a:pt x="5724315" y="0"/>
                </a:lnTo>
                <a:lnTo>
                  <a:pt x="5724315" y="10287000"/>
                </a:lnTo>
                <a:lnTo>
                  <a:pt x="0" y="10287000"/>
                </a:lnTo>
                <a:lnTo>
                  <a:pt x="0" y="0"/>
                </a:lnTo>
                <a:close/>
              </a:path>
            </a:pathLst>
          </a:custGeom>
          <a:blipFill>
            <a:blip r:embed="rId2"/>
            <a:stretch>
              <a:fillRect l="-67265" t="-556" r="-103965" b="0"/>
            </a:stretch>
          </a:blipFill>
        </p:spPr>
      </p:sp>
      <p:sp>
        <p:nvSpPr>
          <p:cNvPr name="TextBox 3" id="3"/>
          <p:cNvSpPr txBox="true"/>
          <p:nvPr/>
        </p:nvSpPr>
        <p:spPr>
          <a:xfrm rot="0">
            <a:off x="709269" y="419861"/>
            <a:ext cx="10536393" cy="8838439"/>
          </a:xfrm>
          <a:prstGeom prst="rect">
            <a:avLst/>
          </a:prstGeom>
        </p:spPr>
        <p:txBody>
          <a:bodyPr anchor="t" rtlCol="false" tIns="0" lIns="0" bIns="0" rIns="0">
            <a:spAutoFit/>
          </a:bodyPr>
          <a:lstStyle/>
          <a:p>
            <a:pPr>
              <a:lnSpc>
                <a:spcPts val="3695"/>
              </a:lnSpc>
            </a:pPr>
          </a:p>
          <a:p>
            <a:pPr>
              <a:lnSpc>
                <a:spcPts val="3695"/>
              </a:lnSpc>
            </a:pPr>
          </a:p>
          <a:p>
            <a:pPr>
              <a:lnSpc>
                <a:spcPts val="3695"/>
              </a:lnSpc>
            </a:pPr>
            <a:r>
              <a:rPr lang="en-US" sz="2199" spc="169">
                <a:solidFill>
                  <a:srgbClr val="222222"/>
                </a:solidFill>
                <a:latin typeface="Space Mono"/>
              </a:rPr>
              <a:t>5. </a:t>
            </a:r>
            <a:r>
              <a:rPr lang="en-US" sz="2199" spc="169">
                <a:solidFill>
                  <a:srgbClr val="222222"/>
                </a:solidFill>
                <a:latin typeface="Space Mono Semi-Bold"/>
              </a:rPr>
              <a:t>Personal Growth:</a:t>
            </a:r>
            <a:r>
              <a:rPr lang="en-US" sz="2199" spc="169">
                <a:solidFill>
                  <a:srgbClr val="222222"/>
                </a:solidFill>
                <a:latin typeface="Space Mono"/>
              </a:rPr>
              <a:t> Learning new things can lead to a sense of accomplishment and personal fulfillment. It encourages individuals to step out of their comfort zones and explore new areas of interest.</a:t>
            </a:r>
          </a:p>
          <a:p>
            <a:pPr>
              <a:lnSpc>
                <a:spcPts val="3695"/>
              </a:lnSpc>
            </a:pPr>
          </a:p>
          <a:p>
            <a:pPr>
              <a:lnSpc>
                <a:spcPts val="3695"/>
              </a:lnSpc>
            </a:pPr>
            <a:r>
              <a:rPr lang="en-US" sz="2199" spc="169">
                <a:solidFill>
                  <a:srgbClr val="222222"/>
                </a:solidFill>
                <a:latin typeface="Space Mono"/>
              </a:rPr>
              <a:t>6. </a:t>
            </a:r>
            <a:r>
              <a:rPr lang="en-US" sz="2199" spc="169">
                <a:solidFill>
                  <a:srgbClr val="222222"/>
                </a:solidFill>
                <a:latin typeface="Space Mono Semi-Bold"/>
              </a:rPr>
              <a:t>Intellectual Stimulation:</a:t>
            </a:r>
            <a:r>
              <a:rPr lang="en-US" sz="2199" spc="169">
                <a:solidFill>
                  <a:srgbClr val="222222"/>
                </a:solidFill>
                <a:latin typeface="Space Mono"/>
              </a:rPr>
              <a:t> Further learning keeps the mind engaged and active, promoting cognitive health and reducing the risk of cognitive decline as individuals age.</a:t>
            </a:r>
          </a:p>
          <a:p>
            <a:pPr>
              <a:lnSpc>
                <a:spcPts val="3695"/>
              </a:lnSpc>
            </a:pPr>
          </a:p>
          <a:p>
            <a:pPr>
              <a:lnSpc>
                <a:spcPts val="3695"/>
              </a:lnSpc>
            </a:pPr>
            <a:r>
              <a:rPr lang="en-US" sz="2199" spc="169">
                <a:solidFill>
                  <a:srgbClr val="222222"/>
                </a:solidFill>
                <a:latin typeface="Space Mono"/>
              </a:rPr>
              <a:t>7. </a:t>
            </a:r>
            <a:r>
              <a:rPr lang="en-US" sz="2199" spc="169">
                <a:solidFill>
                  <a:srgbClr val="222222"/>
                </a:solidFill>
                <a:latin typeface="Space Mono Semi-Bold"/>
              </a:rPr>
              <a:t>Networking:</a:t>
            </a:r>
            <a:r>
              <a:rPr lang="en-US" sz="2199" spc="169">
                <a:solidFill>
                  <a:srgbClr val="222222"/>
                </a:solidFill>
                <a:latin typeface="Space Mono"/>
              </a:rPr>
              <a:t> Participating in workshops, seminars, and online courses facilitates networking opportunities. Connecting with peers and experts in your field can lead to collaborations, mentorship, and valuable connections.</a:t>
            </a:r>
          </a:p>
          <a:p>
            <a:pPr>
              <a:lnSpc>
                <a:spcPts val="3695"/>
              </a:lnSpc>
            </a:pPr>
          </a:p>
          <a:p>
            <a:pPr algn="l" marL="0" indent="0" lvl="0">
              <a:lnSpc>
                <a:spcPts val="3695"/>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DAFrP2vnYvQ</dc:identifier>
  <dcterms:modified xsi:type="dcterms:W3CDTF">2011-08-01T06:04:30Z</dcterms:modified>
  <cp:revision>1</cp:revision>
  <dc:title>Session 20: education and further learning </dc:title>
</cp:coreProperties>
</file>